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30"/>
  </p:notesMasterIdLst>
  <p:handoutMasterIdLst>
    <p:handoutMasterId r:id="rId131"/>
  </p:handoutMasterIdLst>
  <p:sldIdLst>
    <p:sldId id="830" r:id="rId2"/>
    <p:sldId id="673" r:id="rId3"/>
    <p:sldId id="787" r:id="rId4"/>
    <p:sldId id="788" r:id="rId5"/>
    <p:sldId id="789" r:id="rId6"/>
    <p:sldId id="584" r:id="rId7"/>
    <p:sldId id="585" r:id="rId8"/>
    <p:sldId id="827" r:id="rId9"/>
    <p:sldId id="588" r:id="rId10"/>
    <p:sldId id="687" r:id="rId11"/>
    <p:sldId id="688" r:id="rId12"/>
    <p:sldId id="689" r:id="rId13"/>
    <p:sldId id="602" r:id="rId14"/>
    <p:sldId id="690" r:id="rId15"/>
    <p:sldId id="691" r:id="rId16"/>
    <p:sldId id="692" r:id="rId17"/>
    <p:sldId id="693" r:id="rId18"/>
    <p:sldId id="694" r:id="rId19"/>
    <p:sldId id="703" r:id="rId20"/>
    <p:sldId id="695" r:id="rId21"/>
    <p:sldId id="697" r:id="rId22"/>
    <p:sldId id="698" r:id="rId23"/>
    <p:sldId id="699" r:id="rId24"/>
    <p:sldId id="678" r:id="rId25"/>
    <p:sldId id="700" r:id="rId26"/>
    <p:sldId id="702" r:id="rId27"/>
    <p:sldId id="701" r:id="rId28"/>
    <p:sldId id="704" r:id="rId29"/>
    <p:sldId id="706" r:id="rId30"/>
    <p:sldId id="708" r:id="rId31"/>
    <p:sldId id="709" r:id="rId32"/>
    <p:sldId id="707" r:id="rId33"/>
    <p:sldId id="712" r:id="rId34"/>
    <p:sldId id="710" r:id="rId35"/>
    <p:sldId id="713" r:id="rId36"/>
    <p:sldId id="714" r:id="rId37"/>
    <p:sldId id="715" r:id="rId38"/>
    <p:sldId id="716" r:id="rId39"/>
    <p:sldId id="717" r:id="rId40"/>
    <p:sldId id="718" r:id="rId41"/>
    <p:sldId id="719" r:id="rId42"/>
    <p:sldId id="790" r:id="rId43"/>
    <p:sldId id="720" r:id="rId44"/>
    <p:sldId id="721" r:id="rId45"/>
    <p:sldId id="791" r:id="rId46"/>
    <p:sldId id="722" r:id="rId47"/>
    <p:sldId id="792" r:id="rId48"/>
    <p:sldId id="793" r:id="rId49"/>
    <p:sldId id="724" r:id="rId50"/>
    <p:sldId id="794" r:id="rId51"/>
    <p:sldId id="795" r:id="rId52"/>
    <p:sldId id="796" r:id="rId53"/>
    <p:sldId id="725" r:id="rId54"/>
    <p:sldId id="726" r:id="rId55"/>
    <p:sldId id="797" r:id="rId56"/>
    <p:sldId id="727" r:id="rId57"/>
    <p:sldId id="798" r:id="rId58"/>
    <p:sldId id="728" r:id="rId59"/>
    <p:sldId id="799" r:id="rId60"/>
    <p:sldId id="800" r:id="rId61"/>
    <p:sldId id="758" r:id="rId62"/>
    <p:sldId id="760" r:id="rId63"/>
    <p:sldId id="759" r:id="rId64"/>
    <p:sldId id="761" r:id="rId65"/>
    <p:sldId id="732" r:id="rId66"/>
    <p:sldId id="801" r:id="rId67"/>
    <p:sldId id="733" r:id="rId68"/>
    <p:sldId id="802" r:id="rId69"/>
    <p:sldId id="762" r:id="rId70"/>
    <p:sldId id="734" r:id="rId71"/>
    <p:sldId id="803" r:id="rId72"/>
    <p:sldId id="763" r:id="rId73"/>
    <p:sldId id="764" r:id="rId74"/>
    <p:sldId id="766" r:id="rId75"/>
    <p:sldId id="767" r:id="rId76"/>
    <p:sldId id="765" r:id="rId77"/>
    <p:sldId id="771" r:id="rId78"/>
    <p:sldId id="772" r:id="rId79"/>
    <p:sldId id="773" r:id="rId80"/>
    <p:sldId id="804" r:id="rId81"/>
    <p:sldId id="774" r:id="rId82"/>
    <p:sldId id="741" r:id="rId83"/>
    <p:sldId id="805" r:id="rId84"/>
    <p:sldId id="806" r:id="rId85"/>
    <p:sldId id="742" r:id="rId86"/>
    <p:sldId id="743" r:id="rId87"/>
    <p:sldId id="807" r:id="rId88"/>
    <p:sldId id="775" r:id="rId89"/>
    <p:sldId id="744" r:id="rId90"/>
    <p:sldId id="808" r:id="rId91"/>
    <p:sldId id="745" r:id="rId92"/>
    <p:sldId id="809" r:id="rId93"/>
    <p:sldId id="746" r:id="rId94"/>
    <p:sldId id="810" r:id="rId95"/>
    <p:sldId id="747" r:id="rId96"/>
    <p:sldId id="811" r:id="rId97"/>
    <p:sldId id="748" r:id="rId98"/>
    <p:sldId id="812" r:id="rId99"/>
    <p:sldId id="828" r:id="rId100"/>
    <p:sldId id="749" r:id="rId101"/>
    <p:sldId id="750" r:id="rId102"/>
    <p:sldId id="814" r:id="rId103"/>
    <p:sldId id="751" r:id="rId104"/>
    <p:sldId id="815" r:id="rId105"/>
    <p:sldId id="777" r:id="rId106"/>
    <p:sldId id="778" r:id="rId107"/>
    <p:sldId id="753" r:id="rId108"/>
    <p:sldId id="754" r:id="rId109"/>
    <p:sldId id="816" r:id="rId110"/>
    <p:sldId id="755" r:id="rId111"/>
    <p:sldId id="817" r:id="rId112"/>
    <p:sldId id="757" r:id="rId113"/>
    <p:sldId id="818" r:id="rId114"/>
    <p:sldId id="829" r:id="rId115"/>
    <p:sldId id="819" r:id="rId116"/>
    <p:sldId id="780" r:id="rId117"/>
    <p:sldId id="820" r:id="rId118"/>
    <p:sldId id="821" r:id="rId119"/>
    <p:sldId id="822" r:id="rId120"/>
    <p:sldId id="823" r:id="rId121"/>
    <p:sldId id="824" r:id="rId122"/>
    <p:sldId id="825" r:id="rId123"/>
    <p:sldId id="826" r:id="rId124"/>
    <p:sldId id="776" r:id="rId125"/>
    <p:sldId id="784" r:id="rId126"/>
    <p:sldId id="785" r:id="rId127"/>
    <p:sldId id="786" r:id="rId128"/>
    <p:sldId id="656" r:id="rId1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C8F6C8-4A9F-4677-BB81-A5CA6B7D8712}">
          <p14:sldIdLst>
            <p14:sldId id="830"/>
            <p14:sldId id="673"/>
            <p14:sldId id="787"/>
            <p14:sldId id="788"/>
            <p14:sldId id="789"/>
            <p14:sldId id="584"/>
            <p14:sldId id="585"/>
            <p14:sldId id="827"/>
            <p14:sldId id="588"/>
            <p14:sldId id="687"/>
            <p14:sldId id="688"/>
            <p14:sldId id="689"/>
            <p14:sldId id="602"/>
            <p14:sldId id="690"/>
            <p14:sldId id="691"/>
            <p14:sldId id="692"/>
            <p14:sldId id="693"/>
            <p14:sldId id="694"/>
            <p14:sldId id="703"/>
            <p14:sldId id="695"/>
            <p14:sldId id="697"/>
            <p14:sldId id="698"/>
            <p14:sldId id="699"/>
            <p14:sldId id="678"/>
            <p14:sldId id="700"/>
            <p14:sldId id="702"/>
            <p14:sldId id="701"/>
            <p14:sldId id="704"/>
            <p14:sldId id="706"/>
            <p14:sldId id="708"/>
            <p14:sldId id="709"/>
            <p14:sldId id="707"/>
            <p14:sldId id="712"/>
            <p14:sldId id="710"/>
            <p14:sldId id="713"/>
            <p14:sldId id="714"/>
            <p14:sldId id="715"/>
            <p14:sldId id="716"/>
            <p14:sldId id="717"/>
            <p14:sldId id="718"/>
            <p14:sldId id="719"/>
            <p14:sldId id="790"/>
            <p14:sldId id="720"/>
            <p14:sldId id="721"/>
            <p14:sldId id="791"/>
            <p14:sldId id="722"/>
            <p14:sldId id="792"/>
            <p14:sldId id="793"/>
            <p14:sldId id="724"/>
            <p14:sldId id="794"/>
            <p14:sldId id="795"/>
            <p14:sldId id="796"/>
            <p14:sldId id="725"/>
            <p14:sldId id="726"/>
            <p14:sldId id="797"/>
            <p14:sldId id="727"/>
            <p14:sldId id="798"/>
            <p14:sldId id="728"/>
            <p14:sldId id="799"/>
            <p14:sldId id="800"/>
            <p14:sldId id="758"/>
            <p14:sldId id="760"/>
            <p14:sldId id="759"/>
            <p14:sldId id="761"/>
            <p14:sldId id="732"/>
            <p14:sldId id="801"/>
            <p14:sldId id="733"/>
            <p14:sldId id="802"/>
            <p14:sldId id="762"/>
            <p14:sldId id="734"/>
            <p14:sldId id="803"/>
            <p14:sldId id="763"/>
            <p14:sldId id="764"/>
            <p14:sldId id="766"/>
            <p14:sldId id="767"/>
            <p14:sldId id="765"/>
            <p14:sldId id="771"/>
            <p14:sldId id="772"/>
            <p14:sldId id="773"/>
            <p14:sldId id="804"/>
            <p14:sldId id="774"/>
            <p14:sldId id="741"/>
            <p14:sldId id="805"/>
            <p14:sldId id="806"/>
            <p14:sldId id="742"/>
            <p14:sldId id="743"/>
            <p14:sldId id="807"/>
            <p14:sldId id="775"/>
            <p14:sldId id="744"/>
            <p14:sldId id="808"/>
            <p14:sldId id="745"/>
            <p14:sldId id="809"/>
            <p14:sldId id="746"/>
            <p14:sldId id="810"/>
            <p14:sldId id="747"/>
            <p14:sldId id="811"/>
            <p14:sldId id="748"/>
            <p14:sldId id="812"/>
            <p14:sldId id="828"/>
            <p14:sldId id="749"/>
            <p14:sldId id="750"/>
            <p14:sldId id="814"/>
            <p14:sldId id="751"/>
            <p14:sldId id="815"/>
            <p14:sldId id="777"/>
            <p14:sldId id="778"/>
            <p14:sldId id="753"/>
            <p14:sldId id="754"/>
            <p14:sldId id="816"/>
            <p14:sldId id="755"/>
            <p14:sldId id="817"/>
            <p14:sldId id="757"/>
            <p14:sldId id="818"/>
            <p14:sldId id="829"/>
            <p14:sldId id="819"/>
            <p14:sldId id="780"/>
            <p14:sldId id="820"/>
            <p14:sldId id="821"/>
            <p14:sldId id="822"/>
            <p14:sldId id="823"/>
            <p14:sldId id="824"/>
            <p14:sldId id="825"/>
            <p14:sldId id="826"/>
            <p14:sldId id="776"/>
            <p14:sldId id="784"/>
            <p14:sldId id="785"/>
            <p14:sldId id="786"/>
            <p14:sldId id="65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9FF"/>
    <a:srgbClr val="60E146"/>
    <a:srgbClr val="FFCC00"/>
    <a:srgbClr val="A2C9AC"/>
    <a:srgbClr val="FFFFFF"/>
    <a:srgbClr val="ACA2C7"/>
    <a:srgbClr val="BFAE96"/>
    <a:srgbClr val="50CBF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8743" autoAdjust="0"/>
  </p:normalViewPr>
  <p:slideViewPr>
    <p:cSldViewPr snapToGrid="0">
      <p:cViewPr>
        <p:scale>
          <a:sx n="123" d="100"/>
          <a:sy n="123" d="100"/>
        </p:scale>
        <p:origin x="-13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notesMaster" Target="notesMasters/notesMaster1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i="0"/>
              <a:t>Доходы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60205818277373"/>
          <c:y val="0.19601888151169419"/>
          <c:w val="0.85356286226736211"/>
          <c:h val="0.494413205031745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60E14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191</a:t>
                    </a:r>
                    <a:r>
                      <a:rPr lang="en-US" baseline="0" smtClean="0"/>
                      <a:t> 813 669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207 078 833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183 816 532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188 949 285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195 116 950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2016 год 
(факт)</c:v>
                </c:pt>
                <c:pt idx="1">
                  <c:v>2017 год 
(план)</c:v>
                </c:pt>
                <c:pt idx="2">
                  <c:v>2018 год 
(прогноз)</c:v>
                </c:pt>
                <c:pt idx="3">
                  <c:v>2019 год 
(прогноз)</c:v>
                </c:pt>
                <c:pt idx="4">
                  <c:v>2020 год 
(прогноз)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191813669</c:v>
                </c:pt>
                <c:pt idx="1">
                  <c:v>207078833.30000001</c:v>
                </c:pt>
                <c:pt idx="2">
                  <c:v>183816532.40000001</c:v>
                </c:pt>
                <c:pt idx="3">
                  <c:v>188949284.5</c:v>
                </c:pt>
                <c:pt idx="4">
                  <c:v>195116949.69999999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28</a:t>
                    </a:r>
                    <a:r>
                      <a:rPr lang="en-US" baseline="0" smtClean="0"/>
                      <a:t> 424 514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28 713 621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8</a:t>
                    </a:r>
                    <a:r>
                      <a:rPr lang="ru-RU" baseline="0" dirty="0" smtClean="0"/>
                      <a:t> 867 318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15 710 198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7</a:t>
                    </a:r>
                    <a:r>
                      <a:rPr lang="ru-RU" baseline="0" dirty="0" smtClean="0"/>
                      <a:t> 036 040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2016 год 
(факт)</c:v>
                </c:pt>
                <c:pt idx="1">
                  <c:v>2017 год 
(план)</c:v>
                </c:pt>
                <c:pt idx="2">
                  <c:v>2018 год 
(прогноз)</c:v>
                </c:pt>
                <c:pt idx="3">
                  <c:v>2019 год 
(прогноз)</c:v>
                </c:pt>
                <c:pt idx="4">
                  <c:v>2020 год 
(прогноз)</c:v>
                </c:pt>
              </c:strCache>
            </c:strRef>
          </c:cat>
          <c:val>
            <c:numRef>
              <c:f>Лист1!$B$3:$F$3</c:f>
              <c:numCache>
                <c:formatCode>#,##0</c:formatCode>
                <c:ptCount val="5"/>
                <c:pt idx="0">
                  <c:v>28424514</c:v>
                </c:pt>
                <c:pt idx="1">
                  <c:v>28713620.5</c:v>
                </c:pt>
                <c:pt idx="2">
                  <c:v>18867318</c:v>
                </c:pt>
                <c:pt idx="3">
                  <c:v>15710198</c:v>
                </c:pt>
                <c:pt idx="4">
                  <c:v>17036040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6057088"/>
        <c:axId val="36058624"/>
      </c:barChart>
      <c:barChart>
        <c:barDir val="col"/>
        <c:grouping val="stacked"/>
        <c:varyColors val="0"/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043849437330227E-3"/>
                  <c:y val="-0.2886983882208619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220 238 18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80338722749390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35</a:t>
                    </a:r>
                    <a:r>
                      <a:rPr lang="ru-RU" baseline="0" dirty="0" smtClean="0"/>
                      <a:t> 792 454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521924718664545E-3"/>
                  <c:y val="-0.287371138084470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</a:t>
                    </a:r>
                    <a:r>
                      <a:rPr lang="ru-RU" baseline="0" dirty="0" smtClean="0"/>
                      <a:t> 683 850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52070251986837E-3"/>
                  <c:y val="-0.293810291924075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204 659 483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521924718665115E-2"/>
                  <c:y val="-0.290721784404436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212 152 990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2016 год 
(факт)</c:v>
                </c:pt>
                <c:pt idx="1">
                  <c:v>2017 год 
(план)</c:v>
                </c:pt>
                <c:pt idx="2">
                  <c:v>2018 год 
(прогноз)</c:v>
                </c:pt>
                <c:pt idx="3">
                  <c:v>2019 год 
(прогноз)</c:v>
                </c:pt>
                <c:pt idx="4">
                  <c:v>2020 год 
(прогноз)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220238183</c:v>
                </c:pt>
                <c:pt idx="1">
                  <c:v>235792453.80000001</c:v>
                </c:pt>
                <c:pt idx="2">
                  <c:v>202683850.40000001</c:v>
                </c:pt>
                <c:pt idx="3">
                  <c:v>204659482.5</c:v>
                </c:pt>
                <c:pt idx="4">
                  <c:v>212152989.69999999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082432"/>
        <c:axId val="36060160"/>
      </c:barChart>
      <c:catAx>
        <c:axId val="36057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58624"/>
        <c:crosses val="autoZero"/>
        <c:auto val="1"/>
        <c:lblAlgn val="ctr"/>
        <c:lblOffset val="100"/>
        <c:noMultiLvlLbl val="0"/>
      </c:catAx>
      <c:valAx>
        <c:axId val="36058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57088"/>
        <c:crosses val="autoZero"/>
        <c:crossBetween val="between"/>
      </c:valAx>
      <c:valAx>
        <c:axId val="36060160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36082432"/>
        <c:crosses val="max"/>
        <c:crossBetween val="between"/>
      </c:valAx>
      <c:catAx>
        <c:axId val="3608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060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i="0" dirty="0" smtClean="0"/>
              <a:t>Расходы</a:t>
            </a:r>
            <a:endParaRPr lang="ru-RU" b="0" i="0" dirty="0"/>
          </a:p>
        </c:rich>
      </c:tx>
      <c:layout>
        <c:manualLayout>
          <c:xMode val="edge"/>
          <c:yMode val="edge"/>
          <c:x val="0.43732240687609042"/>
          <c:y val="0.2095896033224364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60205818277373"/>
          <c:y val="0.19601888151169419"/>
          <c:w val="0.85356286226736211"/>
          <c:h val="0.6255581619428847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2DB9FF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222</a:t>
                    </a:r>
                    <a:r>
                      <a:rPr lang="en-US" baseline="0" smtClean="0"/>
                      <a:t> 230 148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235</a:t>
                    </a:r>
                    <a:r>
                      <a:rPr lang="en-US" baseline="0" dirty="0" smtClean="0"/>
                      <a:t> </a:t>
                    </a:r>
                    <a:r>
                      <a:rPr lang="ru-RU" baseline="0" dirty="0" smtClean="0"/>
                      <a:t>792 454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205 342 814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20</a:t>
                    </a:r>
                    <a:r>
                      <a:rPr lang="ru-RU" dirty="0" smtClean="0"/>
                      <a:t>9</a:t>
                    </a:r>
                    <a:r>
                      <a:rPr lang="ru-RU" baseline="0" dirty="0" smtClean="0"/>
                      <a:t> 144 281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18</a:t>
                    </a:r>
                    <a:r>
                      <a:rPr lang="ru-RU" baseline="0" dirty="0" smtClean="0"/>
                      <a:t> 131 831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2016 год </c:v>
                </c:pt>
                <c:pt idx="1">
                  <c:v>2017 год </c:v>
                </c:pt>
                <c:pt idx="2">
                  <c:v>2018 год</c:v>
                </c:pt>
                <c:pt idx="3">
                  <c:v>2019 год </c:v>
                </c:pt>
                <c:pt idx="4">
                  <c:v>2020 год 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222230148</c:v>
                </c:pt>
                <c:pt idx="1">
                  <c:v>235792454</c:v>
                </c:pt>
                <c:pt idx="2">
                  <c:v>205342814</c:v>
                </c:pt>
                <c:pt idx="3">
                  <c:v>209144281</c:v>
                </c:pt>
                <c:pt idx="4">
                  <c:v>218131831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6099200"/>
        <c:axId val="36100736"/>
      </c:barChart>
      <c:catAx>
        <c:axId val="360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100736"/>
        <c:crosses val="autoZero"/>
        <c:auto val="1"/>
        <c:lblAlgn val="ctr"/>
        <c:lblOffset val="100"/>
        <c:noMultiLvlLbl val="0"/>
      </c:catAx>
      <c:valAx>
        <c:axId val="3610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09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0" i="0" dirty="0" smtClean="0"/>
              <a:t>Дефицит</a:t>
            </a:r>
            <a:endParaRPr lang="ru-RU" b="0" i="0" dirty="0"/>
          </a:p>
        </c:rich>
      </c:tx>
      <c:layout>
        <c:manualLayout>
          <c:xMode val="edge"/>
          <c:yMode val="edge"/>
          <c:x val="0.44042679181982342"/>
          <c:y val="6.059916831220182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60205818277373"/>
          <c:y val="0.56971409439632648"/>
          <c:w val="0.85356286226736211"/>
          <c:h val="0.362767934610157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-1</a:t>
                    </a:r>
                    <a:r>
                      <a:rPr lang="en-US" baseline="0" dirty="0" smtClean="0"/>
                      <a:t> 991 96</a:t>
                    </a:r>
                    <a:r>
                      <a:rPr lang="ru-RU" baseline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-2</a:t>
                    </a:r>
                    <a:r>
                      <a:rPr lang="en-US" baseline="0" dirty="0" smtClean="0"/>
                      <a:t> 658 96</a:t>
                    </a:r>
                    <a:r>
                      <a:rPr lang="ru-RU" baseline="0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-4</a:t>
                    </a:r>
                    <a:r>
                      <a:rPr lang="en-US" baseline="0" smtClean="0"/>
                      <a:t> 484 798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-5</a:t>
                    </a:r>
                    <a:r>
                      <a:rPr lang="en-US" baseline="0" dirty="0" smtClean="0"/>
                      <a:t> 978 84</a:t>
                    </a:r>
                    <a:r>
                      <a:rPr lang="ru-RU" baseline="0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2016 год </c:v>
                </c:pt>
                <c:pt idx="1">
                  <c:v>2017 год</c:v>
                </c:pt>
                <c:pt idx="2">
                  <c:v>2018 год </c:v>
                </c:pt>
                <c:pt idx="3">
                  <c:v>2019 год</c:v>
                </c:pt>
                <c:pt idx="4">
                  <c:v>2020 год 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-1991965</c:v>
                </c:pt>
                <c:pt idx="1">
                  <c:v>0</c:v>
                </c:pt>
                <c:pt idx="2">
                  <c:v>-2658964</c:v>
                </c:pt>
                <c:pt idx="3">
                  <c:v>-4484798</c:v>
                </c:pt>
                <c:pt idx="4">
                  <c:v>-5978842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61713408"/>
        <c:axId val="61719296"/>
      </c:barChart>
      <c:catAx>
        <c:axId val="6171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719296"/>
        <c:crosses val="autoZero"/>
        <c:auto val="1"/>
        <c:lblAlgn val="ctr"/>
        <c:lblOffset val="100"/>
        <c:noMultiLvlLbl val="0"/>
      </c:catAx>
      <c:valAx>
        <c:axId val="61719296"/>
        <c:scaling>
          <c:orientation val="minMax"/>
          <c:max val="0"/>
          <c:min val="-6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71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93170188621728E-3"/>
          <c:y val="0.14004917248717139"/>
          <c:w val="0.58483516409370628"/>
          <c:h val="0.840691404676067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2DB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ACA2C7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BFAE96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4"/>
              <c:layout>
                <c:manualLayout>
                  <c:x val="1.3163010767960645E-3"/>
                  <c:y val="-1.209680405880827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0109721346838406E-2"/>
                  <c:y val="-9.769284894271007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2724805960697977E-2"/>
                  <c:y val="1.41343554419879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5960786750585151E-2"/>
                  <c:y val="-2.50605488279080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9300837113512158E-3"/>
                  <c:y val="-4.63844757989853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6647610424119763E-2"/>
                  <c:y val="-4.16812381299401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Национальная экономика</c:v>
                </c:pt>
                <c:pt idx="3">
                  <c:v>Здравоохранение</c:v>
                </c:pt>
                <c:pt idx="4">
                  <c:v>Жилищно-коммунальное хозяйство</c:v>
                </c:pt>
                <c:pt idx="5">
                  <c:v>Межбюджетные трансферты</c:v>
                </c:pt>
                <c:pt idx="6">
                  <c:v>Общегосударственные вопросы</c:v>
                </c:pt>
                <c:pt idx="7">
                  <c:v>Культура, кинематография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Национальная безопасность и правоохранительная деятельность</c:v>
                </c:pt>
                <c:pt idx="11">
                  <c:v>Охрана окружающей среды</c:v>
                </c:pt>
                <c:pt idx="12">
                  <c:v>Обслуживание государственного и муниципального долга</c:v>
                </c:pt>
                <c:pt idx="13">
                  <c:v>Национальная оборона</c:v>
                </c:pt>
              </c:strCache>
            </c:strRef>
          </c:cat>
          <c:val>
            <c:numRef>
              <c:f>Лист1!$B$2:$B$15</c:f>
              <c:numCache>
                <c:formatCode>#,##0.00</c:formatCode>
                <c:ptCount val="14"/>
                <c:pt idx="0">
                  <c:v>27.33</c:v>
                </c:pt>
                <c:pt idx="1">
                  <c:v>20.350000000000001</c:v>
                </c:pt>
                <c:pt idx="2">
                  <c:v>19.16</c:v>
                </c:pt>
                <c:pt idx="3">
                  <c:v>10.5</c:v>
                </c:pt>
                <c:pt idx="4">
                  <c:v>5.55</c:v>
                </c:pt>
                <c:pt idx="5">
                  <c:v>4.57</c:v>
                </c:pt>
                <c:pt idx="6">
                  <c:v>4.6900000000000004</c:v>
                </c:pt>
                <c:pt idx="7">
                  <c:v>3.83</c:v>
                </c:pt>
                <c:pt idx="8">
                  <c:v>2.5299999999999998</c:v>
                </c:pt>
                <c:pt idx="9">
                  <c:v>0.57999999999999996</c:v>
                </c:pt>
                <c:pt idx="10">
                  <c:v>0.67</c:v>
                </c:pt>
                <c:pt idx="11">
                  <c:v>0.14000000000000001</c:v>
                </c:pt>
                <c:pt idx="12">
                  <c:v>0.05</c:v>
                </c:pt>
                <c:pt idx="13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482392209429291"/>
          <c:y val="1.2243639595600495E-2"/>
          <c:w val="0.38649516048374449"/>
          <c:h val="0.98775636040439951"/>
        </c:manualLayout>
      </c:layout>
      <c:overlay val="0"/>
      <c:txPr>
        <a:bodyPr/>
        <a:lstStyle/>
        <a:p>
          <a:pPr>
            <a:defRPr sz="13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Расходы, направленные на социальную сферу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59,4</a:t>
                    </a:r>
                    <a:r>
                      <a:rPr lang="en-US" dirty="0" smtClean="0"/>
                      <a:t>%</a:t>
                    </a:r>
                    <a:endParaRPr lang="en-US" baseline="0" dirty="0"/>
                  </a:p>
                  <a:p>
                    <a:fld id="{AD8E8177-F10E-41DC-9044-F665EB26EA80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C7383AD-82AB-4B15-8861-2B4A80B5BB27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2FF59A28-1B74-4B48-97D4-0B16BC2953A4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E5DF68E-1CA6-4760-BCF7-038EE8574CCE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6613D90F-7996-4C4B-B00B-2EEA542FC40D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5A12C4B-D54B-423B-B96A-31EF1EB53F58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0D6FC22C-160F-42B2-9B66-1E3E849F75E6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0963F47-596C-4FC5-93FB-132D74EB2864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35956C7E-5F3D-4A0B-B692-93C8BB373285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2016 год
(факт)</c:v>
                </c:pt>
                <c:pt idx="1">
                  <c:v>2017 год 
(план)</c:v>
                </c:pt>
                <c:pt idx="2">
                  <c:v>2018 год
(прогноз)</c:v>
                </c:pt>
                <c:pt idx="3">
                  <c:v>2019 год
(прогноз)</c:v>
                </c:pt>
                <c:pt idx="4">
                  <c:v>2020 год
(прогноз)</c:v>
                </c:pt>
              </c:strCache>
            </c:strRef>
          </c:cat>
          <c:val>
            <c:numRef>
              <c:f>Лист1!$B$2:$F$2</c:f>
              <c:numCache>
                <c:formatCode>#,##0</c:formatCode>
                <c:ptCount val="5"/>
                <c:pt idx="0">
                  <c:v>132113872.3</c:v>
                </c:pt>
                <c:pt idx="1">
                  <c:v>134800623.59999999</c:v>
                </c:pt>
                <c:pt idx="2">
                  <c:v>143108794.5</c:v>
                </c:pt>
                <c:pt idx="3">
                  <c:v>142247657.09999999</c:v>
                </c:pt>
                <c:pt idx="4">
                  <c:v>141944458.30000001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Лист1!$B$3:$F$3</c15:f>
                <c15:dlblRangeCache>
                  <c:ptCount val="5"/>
                  <c:pt idx="0">
                    <c:v>59,4%</c:v>
                  </c:pt>
                  <c:pt idx="1">
                    <c:v>57,2%</c:v>
                  </c:pt>
                  <c:pt idx="2">
                    <c:v>69,7%</c:v>
                  </c:pt>
                  <c:pt idx="3">
                    <c:v>68,0%</c:v>
                  </c:pt>
                  <c:pt idx="4">
                    <c:v>65,1%</c:v>
                  </c:pt>
                </c15:dlblRangeCache>
              </c15:datalabelsRange>
            </c:ext>
          </c:extLst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Расходы в других отраслях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40,6</a:t>
                    </a:r>
                    <a:r>
                      <a:rPr lang="en-US" dirty="0" smtClean="0"/>
                      <a:t>%</a:t>
                    </a:r>
                    <a:endParaRPr lang="en-US" baseline="0" dirty="0"/>
                  </a:p>
                  <a:p>
                    <a:fld id="{05763514-C657-4622-A34B-646D47FA19B1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6913D72-A594-490A-9173-31FF24B48ED0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F03555EB-5CFC-4324-8E58-D906D760655C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B5F2D84-AF5D-48B1-B606-9E94A6E0D677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1ABD5B70-CCAC-4B06-ABE5-DD338974DF9B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0A27675-72F0-474A-896E-02C6F6F98D0E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65E23B4A-F2F6-49F4-819F-4D8BCA9072B4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579A6CD-75A8-4ED4-9A0F-F51B520D4EE0}" type="CELLRANGE">
                      <a:rPr lang="en-US"/>
                      <a:pPr/>
                      <a:t>[ДИАПАЗОН ЯЧЕЕК]</a:t>
                    </a:fld>
                    <a:endParaRPr lang="en-US" baseline="0"/>
                  </a:p>
                  <a:p>
                    <a:fld id="{BD6B0DCD-49D7-4BFB-9478-2C4A991A2F8C}" type="VALUE">
                      <a:rPr lang="en-US"/>
                      <a:pPr/>
                      <a:t>[ЗНАЧЕНИЕ]</a:t>
                    </a:fld>
                    <a:endParaRPr lang="ru-RU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2016 год
(факт)</c:v>
                </c:pt>
                <c:pt idx="1">
                  <c:v>2017 год 
(план)</c:v>
                </c:pt>
                <c:pt idx="2">
                  <c:v>2018 год
(прогноз)</c:v>
                </c:pt>
                <c:pt idx="3">
                  <c:v>2019 год
(прогноз)</c:v>
                </c:pt>
                <c:pt idx="4">
                  <c:v>2020 год
(прогноз)</c:v>
                </c:pt>
              </c:strCache>
            </c:strRef>
          </c:cat>
          <c:val>
            <c:numRef>
              <c:f>Лист1!$B$4:$F$4</c:f>
              <c:numCache>
                <c:formatCode>#,##0</c:formatCode>
                <c:ptCount val="5"/>
                <c:pt idx="0">
                  <c:v>90116275.900000006</c:v>
                </c:pt>
                <c:pt idx="1">
                  <c:v>100991830.2</c:v>
                </c:pt>
                <c:pt idx="2">
                  <c:v>62234020.200000003</c:v>
                </c:pt>
                <c:pt idx="3">
                  <c:v>59366923.700000003</c:v>
                </c:pt>
                <c:pt idx="4">
                  <c:v>62495273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Лист1!$B$5:$F$5</c15:f>
                <c15:dlblRangeCache>
                  <c:ptCount val="5"/>
                  <c:pt idx="0">
                    <c:v>40,6%</c:v>
                  </c:pt>
                  <c:pt idx="1">
                    <c:v>42,8%</c:v>
                  </c:pt>
                  <c:pt idx="2">
                    <c:v>30,3%</c:v>
                  </c:pt>
                  <c:pt idx="3">
                    <c:v>28,4%</c:v>
                  </c:pt>
                  <c:pt idx="4">
                    <c:v>28,7%</c:v>
                  </c:pt>
                </c15:dlblRangeCache>
              </c15:datalabelsRange>
            </c:ext>
          </c:extLst>
        </c:ser>
        <c:ser>
          <c:idx val="4"/>
          <c:order val="2"/>
          <c:tx>
            <c:strRef>
              <c:f>Лист1!$A$6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C1FB816F-6A55-44D7-80FA-AFB8CB6DBE6B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17CC144-E57B-496F-9CB1-B3A7E99B7E17}" type="CELLRANGE">
                      <a:rPr lang="ru-RU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2016 год
(факт)</c:v>
                </c:pt>
                <c:pt idx="1">
                  <c:v>2017 год 
(план)</c:v>
                </c:pt>
                <c:pt idx="2">
                  <c:v>2018 год
(прогноз)</c:v>
                </c:pt>
                <c:pt idx="3">
                  <c:v>2019 год
(прогноз)</c:v>
                </c:pt>
                <c:pt idx="4">
                  <c:v>2020 год
(прогноз)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3" formatCode="#,##0">
                  <c:v>7529700</c:v>
                </c:pt>
                <c:pt idx="4" formatCode="#,##0">
                  <c:v>13692100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Лист1!$B$7:$F$7</c15:f>
                <c15:dlblRangeCache>
                  <c:ptCount val="5"/>
                  <c:pt idx="3">
                    <c:v>3,6%</c:v>
                  </c:pt>
                  <c:pt idx="4">
                    <c:v>6,3%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0291712"/>
        <c:axId val="10029324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Лист1!$A$3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Лист1!$B$1:$F$1</c15:sqref>
                        </c15:formulaRef>
                      </c:ext>
                    </c:extLst>
                    <c:strCache>
                      <c:ptCount val="5"/>
                      <c:pt idx="0">
                        <c:v>2016 год
(факт)</c:v>
                      </c:pt>
                      <c:pt idx="1">
                        <c:v>2017 год 
(план)</c:v>
                      </c:pt>
                      <c:pt idx="2">
                        <c:v>2018 год
(прогноз)</c:v>
                      </c:pt>
                      <c:pt idx="3">
                        <c:v>2019 год
(прогноз)</c:v>
                      </c:pt>
                      <c:pt idx="4">
                        <c:v>2020 год
(прогноз)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Лист1!$B$3:$F$3</c15:sqref>
                        </c15:formulaRef>
                      </c:ext>
                    </c:extLst>
                    <c:numCache>
                      <c:formatCode>@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Лист1!$A$5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Лист1!$B$1:$F$1</c15:sqref>
                        </c15:formulaRef>
                      </c:ext>
                    </c:extLst>
                    <c:strCache>
                      <c:ptCount val="5"/>
                      <c:pt idx="0">
                        <c:v>2016 год
(факт)</c:v>
                      </c:pt>
                      <c:pt idx="1">
                        <c:v>2017 год 
(план)</c:v>
                      </c:pt>
                      <c:pt idx="2">
                        <c:v>2018 год
(прогноз)</c:v>
                      </c:pt>
                      <c:pt idx="3">
                        <c:v>2019 год
(прогноз)</c:v>
                      </c:pt>
                      <c:pt idx="4">
                        <c:v>2020 год
(прогноз)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Лист1!$B$5:$F$5</c15:sqref>
                        </c15:formulaRef>
                      </c:ext>
                    </c:extLst>
                    <c:numCache>
                      <c:formatCode>@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Лист1!$A$7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Лист1!$B$1:$F$1</c15:sqref>
                        </c15:formulaRef>
                      </c:ext>
                    </c:extLst>
                    <c:strCache>
                      <c:ptCount val="5"/>
                      <c:pt idx="0">
                        <c:v>2016 год
(факт)</c:v>
                      </c:pt>
                      <c:pt idx="1">
                        <c:v>2017 год 
(план)</c:v>
                      </c:pt>
                      <c:pt idx="2">
                        <c:v>2018 год
(прогноз)</c:v>
                      </c:pt>
                      <c:pt idx="3">
                        <c:v>2019 год
(прогноз)</c:v>
                      </c:pt>
                      <c:pt idx="4">
                        <c:v>2020 год
(прогноз)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Лист1!$B$7:$F$7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3" formatCode="@">
                        <c:v>0</c:v>
                      </c:pt>
                      <c:pt idx="4" formatCode="@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0291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293248"/>
        <c:crosses val="autoZero"/>
        <c:auto val="1"/>
        <c:lblAlgn val="ctr"/>
        <c:lblOffset val="100"/>
        <c:noMultiLvlLbl val="0"/>
      </c:catAx>
      <c:valAx>
        <c:axId val="100293248"/>
        <c:scaling>
          <c:orientation val="minMax"/>
          <c:max val="24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2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580376014652659E-2"/>
          <c:y val="4.6233913887591432E-2"/>
          <c:w val="0.92183573904959304"/>
          <c:h val="0.5323393991765816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из федерального бюджета</c:v>
                </c:pt>
              </c:strCache>
            </c:strRef>
          </c:tx>
          <c:spPr>
            <a:solidFill>
              <a:srgbClr val="39FF29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84.9</c:v>
                </c:pt>
                <c:pt idx="1">
                  <c:v>84.9</c:v>
                </c:pt>
                <c:pt idx="2">
                  <c:v>82.6</c:v>
                </c:pt>
                <c:pt idx="3">
                  <c:v>79.099999999999994</c:v>
                </c:pt>
                <c:pt idx="4">
                  <c:v>79.099999999999994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Государственные гарантии РТ</c:v>
                </c:pt>
              </c:strCache>
            </c:strRef>
          </c:tx>
          <c:spPr>
            <a:solidFill>
              <a:srgbClr val="65AEFF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930794726511813E-3"/>
                  <c:y val="7.0595180368832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724297875186912E-3"/>
                  <c:y val="6.75087825738425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8856978854201676E-4"/>
                  <c:y val="-4.91201635584714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0759439781364046E-3"/>
                  <c:y val="6.956650068499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01.01.17г.</c:v>
                </c:pt>
                <c:pt idx="1">
                  <c:v>на 01.01.18г.</c:v>
                </c:pt>
                <c:pt idx="2">
                  <c:v>на 01.01.19г.</c:v>
                </c:pt>
                <c:pt idx="3">
                  <c:v>на 01.01.20г.</c:v>
                </c:pt>
                <c:pt idx="4">
                  <c:v>на 01.01.21г.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8.5</c:v>
                </c:pt>
                <c:pt idx="1">
                  <c:v>8.4</c:v>
                </c:pt>
                <c:pt idx="2">
                  <c:v>9.9</c:v>
                </c:pt>
                <c:pt idx="3">
                  <c:v>9.9</c:v>
                </c:pt>
                <c:pt idx="4">
                  <c:v>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47805696"/>
        <c:axId val="147807232"/>
        <c:axId val="0"/>
      </c:bar3DChart>
      <c:catAx>
        <c:axId val="147805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7807232"/>
        <c:crosses val="autoZero"/>
        <c:auto val="1"/>
        <c:lblAlgn val="ctr"/>
        <c:lblOffset val="100"/>
        <c:noMultiLvlLbl val="0"/>
      </c:catAx>
      <c:valAx>
        <c:axId val="147807232"/>
        <c:scaling>
          <c:orientation val="minMax"/>
          <c:max val="100"/>
          <c:min val="30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7805696"/>
        <c:crosses val="autoZero"/>
        <c:crossBetween val="between"/>
        <c:majorUnit val="15"/>
      </c:valAx>
    </c:plotArea>
    <c:legend>
      <c:legendPos val="b"/>
      <c:layout>
        <c:manualLayout>
          <c:xMode val="edge"/>
          <c:yMode val="edge"/>
          <c:x val="2.1813321468729215E-2"/>
          <c:y val="0.88315743899262378"/>
          <c:w val="0.94476469201674629"/>
          <c:h val="0.10329376266310344"/>
        </c:manualLayout>
      </c:layout>
      <c:overlay val="0"/>
      <c:txPr>
        <a:bodyPr/>
        <a:lstStyle/>
        <a:p>
          <a:pPr>
            <a:defRPr sz="18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9395441037751"/>
          <c:y val="0.12301565147165969"/>
          <c:w val="0.82626756693108128"/>
          <c:h val="0.5655286343612333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Государственный долг</c:v>
                </c:pt>
              </c:strCache>
            </c:strRef>
          </c:tx>
          <c:spPr>
            <a:solidFill>
              <a:srgbClr val="39FF29"/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19050" anchor="ctr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85.3</c:v>
                </c:pt>
                <c:pt idx="1">
                  <c:v>93.2</c:v>
                </c:pt>
                <c:pt idx="2">
                  <c:v>91.3</c:v>
                </c:pt>
                <c:pt idx="3">
                  <c:v>93.4</c:v>
                </c:pt>
                <c:pt idx="4">
                  <c:v>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 за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>
                  <a:defRPr sz="2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130.5</c:v>
                </c:pt>
                <c:pt idx="1">
                  <c:v>150.80000000000001</c:v>
                </c:pt>
                <c:pt idx="2">
                  <c:v>169.8</c:v>
                </c:pt>
                <c:pt idx="3">
                  <c:v>191.8</c:v>
                </c:pt>
                <c:pt idx="4">
                  <c:v>213.7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7616512"/>
        <c:axId val="147618048"/>
      </c:barChart>
      <c:lineChart>
        <c:grouping val="stacked"/>
        <c:varyColors val="1"/>
        <c:ser>
          <c:idx val="2"/>
          <c:order val="2"/>
          <c:tx>
            <c:strRef>
              <c:f>Лист1!$D$1</c:f>
              <c:strCache>
                <c:ptCount val="1"/>
                <c:pt idx="0">
                  <c:v>Долговая нагрузка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square"/>
            <c:size val="11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m/d/yyyy</c:formatCode>
                <c:ptCount val="5"/>
                <c:pt idx="0">
                  <c:v>41640</c:v>
                </c:pt>
                <c:pt idx="1">
                  <c:v>42005</c:v>
                </c:pt>
                <c:pt idx="2">
                  <c:v>42370</c:v>
                </c:pt>
                <c:pt idx="3">
                  <c:v>42736</c:v>
                </c:pt>
                <c:pt idx="4">
                  <c:v>43101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65.400000000000006</c:v>
                </c:pt>
                <c:pt idx="1">
                  <c:v>61.8</c:v>
                </c:pt>
                <c:pt idx="2">
                  <c:v>53.8</c:v>
                </c:pt>
                <c:pt idx="3" formatCode="0.0">
                  <c:v>48.696558915537018</c:v>
                </c:pt>
                <c:pt idx="4">
                  <c:v>43.7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29568"/>
        <c:axId val="147628032"/>
      </c:lineChart>
      <c:catAx>
        <c:axId val="14761651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7618048"/>
        <c:crosses val="autoZero"/>
        <c:auto val="0"/>
        <c:lblAlgn val="ctr"/>
        <c:lblOffset val="100"/>
        <c:noMultiLvlLbl val="0"/>
      </c:catAx>
      <c:valAx>
        <c:axId val="147618048"/>
        <c:scaling>
          <c:orientation val="minMax"/>
          <c:min val="0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7616512"/>
        <c:crosses val="autoZero"/>
        <c:crossBetween val="between"/>
        <c:majorUnit val="50"/>
      </c:valAx>
      <c:valAx>
        <c:axId val="147628032"/>
        <c:scaling>
          <c:orientation val="minMax"/>
          <c:max val="8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7629568"/>
        <c:crosses val="max"/>
        <c:crossBetween val="between"/>
      </c:valAx>
      <c:dateAx>
        <c:axId val="14762956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7628032"/>
        <c:crosses val="autoZero"/>
        <c:auto val="1"/>
        <c:lblOffset val="100"/>
        <c:baseTimeUnit val="years"/>
      </c:dateAx>
    </c:plotArea>
    <c:legend>
      <c:legendPos val="b"/>
      <c:overlay val="0"/>
      <c:txPr>
        <a:bodyPr/>
        <a:lstStyle/>
        <a:p>
          <a:pPr>
            <a:defRPr sz="20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0.27179</cdr:x>
      <cdr:y>0.24741</cdr:y>
    </cdr:from>
    <cdr:to>
      <cdr:x>0.30101</cdr:x>
      <cdr:y>0.27619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 rot="16200000">
          <a:off x="2341952" y="1290416"/>
          <a:ext cx="155448" cy="24688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0.10833</cdr:x>
      <cdr:y>0.74389</cdr:y>
    </cdr:from>
    <cdr:to>
      <cdr:x>0.90833</cdr:x>
      <cdr:y>0.91332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36104" y="4014763"/>
          <a:ext cx="691276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0.03824</cdr:x>
      <cdr:y>0.75723</cdr:y>
    </cdr:from>
    <cdr:to>
      <cdr:x>0.95833</cdr:x>
      <cdr:y>0.85063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0432" y="4086771"/>
          <a:ext cx="7950487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>
            <a:latin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0.06405</cdr:x>
      <cdr:y>0.70387</cdr:y>
    </cdr:from>
    <cdr:to>
      <cdr:x>0.9717</cdr:x>
      <cdr:y>0.8789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560571" y="3958618"/>
          <a:ext cx="7943828" cy="984389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 w="19050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Бюджетные кредиты на сумму:</a:t>
          </a:r>
        </a:p>
        <a:p xmlns:a="http://schemas.openxmlformats.org/drawingml/2006/main"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66,95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млрд.рублей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реструктурированы в декабре 2012г.(начало погашения с 2023 года)</a:t>
          </a:r>
        </a:p>
        <a:p xmlns:a="http://schemas.openxmlformats.org/drawingml/2006/main">
          <a:pPr algn="l"/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12,19 </a:t>
          </a:r>
          <a:r>
            <a:rPr lang="ru-RU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млрд.рублей</a:t>
          </a:r>
          <a:r>
            <a:rPr lang="ru-RU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реструктурированы в октябре 2017г.( начало погашения с 2027 года)</a:t>
          </a:r>
        </a:p>
        <a:p xmlns:a="http://schemas.openxmlformats.org/drawingml/2006/main">
          <a:pPr algn="l"/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5,73 </a:t>
          </a:r>
          <a:r>
            <a:rPr lang="ru-RU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млрд.рублей</a:t>
          </a:r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 реструктурированы в декабре 2017г. (погашение в 2018-2024 годах)</a:t>
          </a:r>
          <a:endParaRPr lang="ru-RU" sz="1400" b="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0.01141</cdr:x>
      <cdr:y>0.02493</cdr:y>
    </cdr:from>
    <cdr:to>
      <cdr:x>0.15657</cdr:x>
      <cdr:y>0.08822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210" y="137751"/>
          <a:ext cx="1236780" cy="349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u="sng" dirty="0">
              <a:latin typeface="Arial" panose="020B0604020202020204" pitchFamily="34" charset="0"/>
              <a:cs typeface="Arial" panose="020B0604020202020204" pitchFamily="34" charset="0"/>
            </a:rPr>
            <a:t>м</a:t>
          </a:r>
          <a:r>
            <a:rPr lang="ru-RU" sz="2000" b="1" i="1" u="sng" dirty="0" smtClean="0">
              <a:latin typeface="Arial" panose="020B0604020202020204" pitchFamily="34" charset="0"/>
              <a:cs typeface="Arial" panose="020B0604020202020204" pitchFamily="34" charset="0"/>
            </a:rPr>
            <a:t>лрд. руб</a:t>
          </a:r>
          <a:r>
            <a:rPr lang="ru-RU" sz="2000" b="1" i="1" u="sng" dirty="0" smtClean="0">
              <a:latin typeface="Arial" panose="020B0604020202020204" pitchFamily="34" charset="0"/>
            </a:rPr>
            <a:t>.</a:t>
          </a:r>
          <a:endParaRPr lang="ru-RU" sz="2000" b="1" i="1" u="sng" dirty="0">
            <a:latin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18"/>
            <a:ext cx="2946400" cy="498396"/>
          </a:xfrm>
          <a:prstGeom prst="rect">
            <a:avLst/>
          </a:prstGeom>
        </p:spPr>
        <p:txBody>
          <a:bodyPr vert="horz" lIns="91265" tIns="45634" rIns="91265" bIns="456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5" y="18"/>
            <a:ext cx="2946400" cy="498396"/>
          </a:xfrm>
          <a:prstGeom prst="rect">
            <a:avLst/>
          </a:prstGeom>
        </p:spPr>
        <p:txBody>
          <a:bodyPr vert="horz" lIns="91265" tIns="45634" rIns="91265" bIns="45634" rtlCol="0"/>
          <a:lstStyle>
            <a:lvl1pPr algn="r">
              <a:defRPr sz="1200"/>
            </a:lvl1pPr>
          </a:lstStyle>
          <a:p>
            <a:fld id="{D4373EE2-D04A-4BFE-8F6E-E70650417D14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28266"/>
            <a:ext cx="2946400" cy="498396"/>
          </a:xfrm>
          <a:prstGeom prst="rect">
            <a:avLst/>
          </a:prstGeom>
        </p:spPr>
        <p:txBody>
          <a:bodyPr vert="horz" lIns="91265" tIns="45634" rIns="91265" bIns="456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5" y="9428266"/>
            <a:ext cx="2946400" cy="498396"/>
          </a:xfrm>
          <a:prstGeom prst="rect">
            <a:avLst/>
          </a:prstGeom>
        </p:spPr>
        <p:txBody>
          <a:bodyPr vert="horz" lIns="91265" tIns="45634" rIns="91265" bIns="45634" rtlCol="0" anchor="b"/>
          <a:lstStyle>
            <a:lvl1pPr algn="r">
              <a:defRPr sz="1200"/>
            </a:lvl1pPr>
          </a:lstStyle>
          <a:p>
            <a:fld id="{328CE669-232C-4296-A2E0-AD849B2A54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484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1" y="4"/>
            <a:ext cx="2945659" cy="498055"/>
          </a:xfrm>
          <a:prstGeom prst="rect">
            <a:avLst/>
          </a:prstGeom>
        </p:spPr>
        <p:txBody>
          <a:bodyPr vert="horz" lIns="91265" tIns="45634" rIns="91265" bIns="456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66" y="4"/>
            <a:ext cx="2945659" cy="498055"/>
          </a:xfrm>
          <a:prstGeom prst="rect">
            <a:avLst/>
          </a:prstGeom>
        </p:spPr>
        <p:txBody>
          <a:bodyPr vert="horz" lIns="91265" tIns="45634" rIns="91265" bIns="45634" rtlCol="0"/>
          <a:lstStyle>
            <a:lvl1pPr algn="r">
              <a:defRPr sz="1200"/>
            </a:lvl1pPr>
          </a:lstStyle>
          <a:p>
            <a:fld id="{E63DC4C7-2454-44C7-8585-B677AF5396A9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5" tIns="45634" rIns="91265" bIns="456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5"/>
            <a:ext cx="5438140" cy="3908614"/>
          </a:xfrm>
          <a:prstGeom prst="rect">
            <a:avLst/>
          </a:prstGeom>
        </p:spPr>
        <p:txBody>
          <a:bodyPr vert="horz" lIns="91265" tIns="45634" rIns="91265" bIns="456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1" y="9428602"/>
            <a:ext cx="2945659" cy="498054"/>
          </a:xfrm>
          <a:prstGeom prst="rect">
            <a:avLst/>
          </a:prstGeom>
        </p:spPr>
        <p:txBody>
          <a:bodyPr vert="horz" lIns="91265" tIns="45634" rIns="91265" bIns="456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66" y="9428602"/>
            <a:ext cx="2945659" cy="498054"/>
          </a:xfrm>
          <a:prstGeom prst="rect">
            <a:avLst/>
          </a:prstGeom>
        </p:spPr>
        <p:txBody>
          <a:bodyPr vert="horz" lIns="91265" tIns="45634" rIns="91265" bIns="45634" rtlCol="0" anchor="b"/>
          <a:lstStyle>
            <a:lvl1pPr algn="r">
              <a:defRPr sz="1200"/>
            </a:lvl1pPr>
          </a:lstStyle>
          <a:p>
            <a:fld id="{849F7FE9-D755-4687-8750-6635378F6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2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Обращение Министра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01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109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40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5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103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4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97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14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Обращение Министра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4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Обращение Министра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2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Обращение Министра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9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79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88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было </a:t>
            </a:r>
            <a:r>
              <a:rPr lang="ru-RU" dirty="0" err="1" smtClean="0"/>
              <a:t>ед.изм</a:t>
            </a:r>
            <a:r>
              <a:rPr lang="ru-RU" dirty="0" smtClean="0"/>
              <a:t>.</a:t>
            </a:r>
            <a:r>
              <a:rPr lang="ru-RU" baseline="0" dirty="0" smtClean="0"/>
              <a:t> </a:t>
            </a:r>
            <a:r>
              <a:rPr lang="ru-RU" dirty="0" smtClean="0"/>
              <a:t>В тысячах?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73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8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F7FE9-D755-4687-8750-6635378F626B}" type="slidenum">
              <a:rPr lang="ru-RU" smtClean="0"/>
              <a:pPr/>
              <a:t>108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5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29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18" Type="http://schemas.openxmlformats.org/officeDocument/2006/relationships/oleObject" Target="../embeddings/oleObject47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17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6" Type="http://schemas.openxmlformats.org/officeDocument/2006/relationships/oleObject" Target="../embeddings/oleObject45.bin"/><Relationship Id="rId20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44.bin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1.emf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3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9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МФ РТ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8080092"/>
                </p:ext>
              </p:extLst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8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7040311"/>
                </p:ext>
              </p:extLst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59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8869210"/>
                </p:ext>
              </p:extLst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0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0261216"/>
                </p:ext>
              </p:extLst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1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7539862"/>
                </p:ext>
              </p:extLst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2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44075"/>
                </p:ext>
              </p:extLst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3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3633722"/>
                </p:ext>
              </p:extLst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4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5386392"/>
                </p:ext>
              </p:extLst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5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4894749"/>
                </p:ext>
              </p:extLst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6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8826935"/>
                </p:ext>
              </p:extLst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7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74149723"/>
                </p:ext>
              </p:extLst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8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554478"/>
                </p:ext>
              </p:extLst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69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0162616"/>
                </p:ext>
              </p:extLst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70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607346"/>
                </p:ext>
              </p:extLst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71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3551093"/>
                </p:ext>
              </p:extLst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72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04642642"/>
              </p:ext>
            </p:extLst>
          </p:nvPr>
        </p:nvGraphicFramePr>
        <p:xfrm>
          <a:off x="8341131" y="6069668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3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1131" y="6069668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Текст 36"/>
          <p:cNvSpPr>
            <a:spLocks noGrp="1"/>
          </p:cNvSpPr>
          <p:nvPr>
            <p:ph type="body" sz="quarter" idx="10" hasCustomPrompt="1"/>
          </p:nvPr>
        </p:nvSpPr>
        <p:spPr>
          <a:xfrm>
            <a:off x="514905" y="1869735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ru-RU" dirty="0" smtClean="0"/>
              <a:t>Заголовок слайда</a:t>
            </a:r>
          </a:p>
        </p:txBody>
      </p:sp>
      <p:sp>
        <p:nvSpPr>
          <p:cNvPr id="24" name="Текст 36"/>
          <p:cNvSpPr>
            <a:spLocks noGrp="1"/>
          </p:cNvSpPr>
          <p:nvPr>
            <p:ph type="body" sz="quarter" idx="11" hasCustomPrompt="1"/>
          </p:nvPr>
        </p:nvSpPr>
        <p:spPr>
          <a:xfrm>
            <a:off x="514905" y="2875640"/>
            <a:ext cx="8528427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</a:rPr>
              <a:t>Министр финансов Республики Татарстан </a:t>
            </a:r>
            <a:br>
              <a:rPr lang="ru-RU" sz="2800" b="1" dirty="0" smtClean="0">
                <a:solidFill>
                  <a:schemeClr val="accent2"/>
                </a:solidFill>
              </a:rPr>
            </a:br>
            <a:r>
              <a:rPr lang="ru-RU" sz="2800" b="1" dirty="0" smtClean="0">
                <a:solidFill>
                  <a:schemeClr val="accent2"/>
                </a:solidFill>
              </a:rPr>
              <a:t>Р.Р.</a:t>
            </a:r>
            <a:r>
              <a:rPr lang="ru-RU" sz="2800" b="1" baseline="0" dirty="0" smtClean="0">
                <a:solidFill>
                  <a:schemeClr val="accent2"/>
                </a:solidFill>
              </a:rPr>
              <a:t> </a:t>
            </a:r>
            <a:r>
              <a:rPr lang="ru-RU" sz="2800" b="1" dirty="0" err="1" smtClean="0">
                <a:solidFill>
                  <a:schemeClr val="accent2"/>
                </a:solidFill>
              </a:rPr>
              <a:t>Гайзатуллин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23" name="Дата 3"/>
          <p:cNvSpPr>
            <a:spLocks noGrp="1"/>
          </p:cNvSpPr>
          <p:nvPr>
            <p:ph type="dt" sz="half" idx="2"/>
          </p:nvPr>
        </p:nvSpPr>
        <p:spPr>
          <a:xfrm>
            <a:off x="3750418" y="62287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732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8" name="Объект 7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Picture 8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Объект 8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Picture 8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Объект 9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Picture 8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Объект 10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Picture 8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Объект 11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Picture 8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Picture 8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Picture 8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Picture 8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Picture 8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5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Picture 8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6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Picture 8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6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6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6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6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Номер слайда 5"/>
          <p:cNvSpPr txBox="1">
            <a:spLocks/>
          </p:cNvSpPr>
          <p:nvPr userDrawn="1"/>
        </p:nvSpPr>
        <p:spPr>
          <a:xfrm>
            <a:off x="8334668" y="46038"/>
            <a:ext cx="782345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73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инФинРТ_2016_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53266" y="0"/>
            <a:ext cx="399495" cy="6858000"/>
            <a:chOff x="0" y="0"/>
            <a:chExt cx="380929" cy="6593882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/>
            </p:nvPr>
          </p:nvGraphicFramePr>
          <p:xfrm>
            <a:off x="0" y="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0" r:id="rId3" imgW="1388213" imgH="1856520" progId="">
                    <p:embed/>
                  </p:oleObj>
                </mc:Choice>
                <mc:Fallback>
                  <p:oleObj r:id="rId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Объект 13"/>
            <p:cNvGraphicFramePr>
              <a:graphicFrameLocks noChangeAspect="1"/>
            </p:cNvGraphicFramePr>
            <p:nvPr>
              <p:extLst/>
            </p:nvPr>
          </p:nvGraphicFramePr>
          <p:xfrm>
            <a:off x="0" y="42945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1" r:id="rId5" imgW="1388213" imgH="1856520" progId="">
                    <p:embed/>
                  </p:oleObj>
                </mc:Choice>
                <mc:Fallback>
                  <p:oleObj r:id="rId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2945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Объект 14"/>
            <p:cNvGraphicFramePr>
              <a:graphicFrameLocks noChangeAspect="1"/>
            </p:cNvGraphicFramePr>
            <p:nvPr>
              <p:extLst/>
            </p:nvPr>
          </p:nvGraphicFramePr>
          <p:xfrm>
            <a:off x="0" y="85891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2" r:id="rId6" imgW="1388213" imgH="1856520" progId="">
                    <p:embed/>
                  </p:oleObj>
                </mc:Choice>
                <mc:Fallback>
                  <p:oleObj r:id="rId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85891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Объект 15"/>
            <p:cNvGraphicFramePr>
              <a:graphicFrameLocks noChangeAspect="1"/>
            </p:cNvGraphicFramePr>
            <p:nvPr>
              <p:extLst/>
            </p:nvPr>
          </p:nvGraphicFramePr>
          <p:xfrm>
            <a:off x="0" y="128837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3" r:id="rId7" imgW="1388213" imgH="1856520" progId="">
                    <p:embed/>
                  </p:oleObj>
                </mc:Choice>
                <mc:Fallback>
                  <p:oleObj r:id="rId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8837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Объект 16"/>
            <p:cNvGraphicFramePr>
              <a:graphicFrameLocks noChangeAspect="1"/>
            </p:cNvGraphicFramePr>
            <p:nvPr>
              <p:extLst/>
            </p:nvPr>
          </p:nvGraphicFramePr>
          <p:xfrm>
            <a:off x="0" y="1747790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4" r:id="rId8" imgW="1388213" imgH="1856520" progId="">
                    <p:embed/>
                  </p:oleObj>
                </mc:Choice>
                <mc:Fallback>
                  <p:oleObj r:id="rId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747790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Объект 17"/>
            <p:cNvGraphicFramePr>
              <a:graphicFrameLocks noChangeAspect="1"/>
            </p:cNvGraphicFramePr>
            <p:nvPr>
              <p:extLst/>
            </p:nvPr>
          </p:nvGraphicFramePr>
          <p:xfrm>
            <a:off x="0" y="2177247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5" r:id="rId9" imgW="1388213" imgH="1856520" progId="">
                    <p:embed/>
                  </p:oleObj>
                </mc:Choice>
                <mc:Fallback>
                  <p:oleObj r:id="rId9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77247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/>
            </p:nvPr>
          </p:nvGraphicFramePr>
          <p:xfrm>
            <a:off x="0" y="2606704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6" r:id="rId10" imgW="1388213" imgH="1856520" progId="">
                    <p:embed/>
                  </p:oleObj>
                </mc:Choice>
                <mc:Fallback>
                  <p:oleObj r:id="rId10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06704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Объект 19"/>
            <p:cNvGraphicFramePr>
              <a:graphicFrameLocks noChangeAspect="1"/>
            </p:cNvGraphicFramePr>
            <p:nvPr>
              <p:extLst/>
            </p:nvPr>
          </p:nvGraphicFramePr>
          <p:xfrm>
            <a:off x="0" y="3036161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7" r:id="rId11" imgW="1388213" imgH="1856520" progId="">
                    <p:embed/>
                  </p:oleObj>
                </mc:Choice>
                <mc:Fallback>
                  <p:oleObj r:id="rId11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036161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Объект 20"/>
            <p:cNvGraphicFramePr>
              <a:graphicFrameLocks noChangeAspect="1"/>
            </p:cNvGraphicFramePr>
            <p:nvPr>
              <p:extLst/>
            </p:nvPr>
          </p:nvGraphicFramePr>
          <p:xfrm>
            <a:off x="0" y="3465618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8" r:id="rId12" imgW="1388213" imgH="1856520" progId="">
                    <p:embed/>
                  </p:oleObj>
                </mc:Choice>
                <mc:Fallback>
                  <p:oleObj r:id="rId12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465618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Объект 21"/>
            <p:cNvGraphicFramePr>
              <a:graphicFrameLocks noChangeAspect="1"/>
            </p:cNvGraphicFramePr>
            <p:nvPr>
              <p:extLst/>
            </p:nvPr>
          </p:nvGraphicFramePr>
          <p:xfrm>
            <a:off x="0" y="3895075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59" r:id="rId13" imgW="1388213" imgH="1856520" progId="">
                    <p:embed/>
                  </p:oleObj>
                </mc:Choice>
                <mc:Fallback>
                  <p:oleObj r:id="rId13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895075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Объект 22"/>
            <p:cNvGraphicFramePr>
              <a:graphicFrameLocks noChangeAspect="1"/>
            </p:cNvGraphicFramePr>
            <p:nvPr>
              <p:extLst/>
            </p:nvPr>
          </p:nvGraphicFramePr>
          <p:xfrm>
            <a:off x="0" y="432453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60" r:id="rId14" imgW="1388213" imgH="1856520" progId="">
                    <p:embed/>
                  </p:oleObj>
                </mc:Choice>
                <mc:Fallback>
                  <p:oleObj r:id="rId14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32453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Объект 23"/>
            <p:cNvGraphicFramePr>
              <a:graphicFrameLocks noChangeAspect="1"/>
            </p:cNvGraphicFramePr>
            <p:nvPr>
              <p:extLst/>
            </p:nvPr>
          </p:nvGraphicFramePr>
          <p:xfrm>
            <a:off x="0" y="475398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61" r:id="rId15" imgW="1388213" imgH="1856520" progId="">
                    <p:embed/>
                  </p:oleObj>
                </mc:Choice>
                <mc:Fallback>
                  <p:oleObj r:id="rId15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475398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Объект 24"/>
            <p:cNvGraphicFramePr>
              <a:graphicFrameLocks noChangeAspect="1"/>
            </p:cNvGraphicFramePr>
            <p:nvPr>
              <p:extLst/>
            </p:nvPr>
          </p:nvGraphicFramePr>
          <p:xfrm>
            <a:off x="0" y="5225612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62" r:id="rId16" imgW="1388213" imgH="1856520" progId="">
                    <p:embed/>
                  </p:oleObj>
                </mc:Choice>
                <mc:Fallback>
                  <p:oleObj r:id="rId16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25612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Объект 25"/>
            <p:cNvGraphicFramePr>
              <a:graphicFrameLocks noChangeAspect="1"/>
            </p:cNvGraphicFramePr>
            <p:nvPr>
              <p:extLst/>
            </p:nvPr>
          </p:nvGraphicFramePr>
          <p:xfrm>
            <a:off x="0" y="5655069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63" r:id="rId17" imgW="1388213" imgH="1856520" progId="">
                    <p:embed/>
                  </p:oleObj>
                </mc:Choice>
                <mc:Fallback>
                  <p:oleObj r:id="rId17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655069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Объект 26"/>
            <p:cNvGraphicFramePr>
              <a:graphicFrameLocks noChangeAspect="1"/>
            </p:cNvGraphicFramePr>
            <p:nvPr>
              <p:extLst/>
            </p:nvPr>
          </p:nvGraphicFramePr>
          <p:xfrm>
            <a:off x="0" y="6084526"/>
            <a:ext cx="380929" cy="509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464" r:id="rId18" imgW="1388213" imgH="1856520" progId="">
                    <p:embed/>
                  </p:oleObj>
                </mc:Choice>
                <mc:Fallback>
                  <p:oleObj r:id="rId18" imgW="1388213" imgH="18565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084526"/>
                          <a:ext cx="380929" cy="509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Номер слайда 5"/>
          <p:cNvSpPr txBox="1">
            <a:spLocks/>
          </p:cNvSpPr>
          <p:nvPr userDrawn="1"/>
        </p:nvSpPr>
        <p:spPr>
          <a:xfrm>
            <a:off x="8398276" y="46038"/>
            <a:ext cx="718737" cy="314325"/>
          </a:xfrm>
          <a:prstGeom prst="rect">
            <a:avLst/>
          </a:prstGeom>
        </p:spPr>
        <p:txBody>
          <a:bodyPr anchor="ctr"/>
          <a:lstStyle/>
          <a:p>
            <a:pPr marL="342900" indent="-342900" algn="r" eaLnBrk="0" hangingPunct="0">
              <a:spcBef>
                <a:spcPct val="20000"/>
              </a:spcBef>
              <a:buFont typeface="Arial" charset="0"/>
              <a:buNone/>
              <a:defRPr/>
            </a:pPr>
            <a:fld id="{D2E577E2-59FE-4C26-9611-D5042F3A81FF}" type="slidenum">
              <a:rPr lang="ru-RU" sz="2400" b="1">
                <a:solidFill>
                  <a:srgbClr val="BFA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42900" indent="-342900" algn="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endParaRPr lang="ru-RU" sz="2400" b="1" dirty="0">
              <a:solidFill>
                <a:srgbClr val="BFA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25"/>
          <p:cNvSpPr>
            <a:spLocks noGrp="1"/>
          </p:cNvSpPr>
          <p:nvPr>
            <p:ph sz="quarter" idx="13"/>
          </p:nvPr>
        </p:nvSpPr>
        <p:spPr>
          <a:xfrm>
            <a:off x="514349" y="700996"/>
            <a:ext cx="8520593" cy="552724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aphicFrame>
        <p:nvGraphicFramePr>
          <p:cNvPr id="30" name="Объект 29"/>
          <p:cNvGraphicFramePr>
            <a:graphicFrameLocks noChangeAspect="1"/>
          </p:cNvGraphicFramePr>
          <p:nvPr userDrawn="1">
            <p:extLst/>
          </p:nvPr>
        </p:nvGraphicFramePr>
        <p:xfrm>
          <a:off x="8334668" y="6052821"/>
          <a:ext cx="802869" cy="77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65" r:id="rId19" imgW="1805298" imgH="1741500" progId="">
                  <p:embed/>
                </p:oleObj>
              </mc:Choice>
              <mc:Fallback>
                <p:oleObj r:id="rId19" imgW="1805298" imgH="1741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668" y="6052821"/>
                        <a:ext cx="802869" cy="774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514350" y="46038"/>
            <a:ext cx="8088112" cy="574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46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88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5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520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06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4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59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64AD6-83EC-417C-A3DC-B7CFE9249401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2512B-D0A4-4684-BEF5-3C105475F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http://minfin.ru/ru/perfomance/regions/monitoring_results/monitoring_finance/" TargetMode="External"/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minfin@tatar.ru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3951"/>
          <a:stretch/>
        </p:blipFill>
        <p:spPr>
          <a:xfrm>
            <a:off x="986683" y="825034"/>
            <a:ext cx="7681743" cy="3597202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63342" y="66366"/>
            <a:ext cx="8528427" cy="657224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accent2"/>
                </a:solidFill>
              </a:rPr>
              <a:t>БЮДЖЕТ ДЛЯ ГРАЖДАН</a:t>
            </a:r>
            <a:endParaRPr lang="ru-RU" sz="48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8" name="Текст 1"/>
          <p:cNvSpPr>
            <a:spLocks noGrp="1"/>
          </p:cNvSpPr>
          <p:nvPr>
            <p:ph type="body" sz="quarter" idx="10"/>
          </p:nvPr>
        </p:nvSpPr>
        <p:spPr>
          <a:xfrm>
            <a:off x="563342" y="4802152"/>
            <a:ext cx="8528427" cy="1527349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ru-RU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Закон </a:t>
            </a:r>
            <a:r>
              <a:rPr lang="ru-RU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Республики Татарстан </a:t>
            </a:r>
            <a:br>
              <a:rPr lang="ru-RU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</a:br>
            <a:r>
              <a:rPr lang="ru-RU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«О </a:t>
            </a:r>
            <a:r>
              <a:rPr lang="ru-RU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бюджете Республики Татарстан на </a:t>
            </a:r>
            <a:r>
              <a:rPr lang="ru-RU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2018 </a:t>
            </a:r>
            <a:r>
              <a:rPr lang="ru-RU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год и </a:t>
            </a:r>
            <a:r>
              <a:rPr lang="ru-RU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на плановый </a:t>
            </a:r>
            <a:br>
              <a:rPr lang="ru-RU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</a:br>
            <a:r>
              <a:rPr lang="ru-RU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период 2019 и 2020 </a:t>
            </a:r>
            <a:r>
              <a:rPr lang="ru-RU" dirty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годов» </a:t>
            </a:r>
            <a:r>
              <a:rPr lang="ru-RU" dirty="0" smtClean="0">
                <a:ln>
                  <a:solidFill>
                    <a:schemeClr val="bg1">
                      <a:lumMod val="95000"/>
                    </a:schemeClr>
                  </a:solidFill>
                </a:ln>
              </a:rPr>
              <a:t>  </a:t>
            </a:r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0"/>
          </p:nvPr>
        </p:nvSpPr>
        <p:spPr>
          <a:xfrm>
            <a:off x="495173" y="6448919"/>
            <a:ext cx="8648827" cy="40908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2"/>
                </a:solidFill>
              </a:rPr>
              <a:t>- Справочник -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6700" y="5953125"/>
            <a:ext cx="1257300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80999" y="0"/>
            <a:ext cx="8391525" cy="60007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Расходы консолидированного бюджета Республики </a:t>
            </a:r>
            <a:r>
              <a:rPr lang="ru-RU" dirty="0" smtClean="0"/>
              <a:t>Татарстан в </a:t>
            </a:r>
            <a:r>
              <a:rPr lang="ru-RU" dirty="0"/>
              <a:t>отдельных секторах экономики и социальной сферы </a:t>
            </a:r>
            <a:r>
              <a:rPr lang="ru-RU" dirty="0" smtClean="0"/>
              <a:t>в </a:t>
            </a:r>
            <a:r>
              <a:rPr lang="ru-RU" dirty="0"/>
              <a:t>расчете на душу населения (рублей</a:t>
            </a:r>
            <a:r>
              <a:rPr lang="ru-RU" dirty="0" smtClean="0"/>
              <a:t>) в 2017 году 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314444"/>
              </p:ext>
            </p:extLst>
          </p:nvPr>
        </p:nvGraphicFramePr>
        <p:xfrm>
          <a:off x="811849" y="413681"/>
          <a:ext cx="3990975" cy="58332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49243"/>
                <a:gridCol w="841732"/>
              </a:tblGrid>
              <a:tr h="1845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Общеэкономические вопросы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182,45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3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Воспроизводство минерально-сырьевой базы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2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Сельское хозяйство и рыболовство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5 947,68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86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Водное хозяйство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210,83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634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208,54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32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Транспорт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334,31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4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Дорожное хозяйство (дорожные фонды)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5 415,28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885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Связь и информатика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9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7 745,66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3489"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</a:tr>
              <a:tr h="144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Жилищное хозяйство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977,06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18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2 185,23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0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1 800,23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1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29008"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</a:tr>
              <a:tr h="219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Сбор, удаление отходов и очистка сточных вод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80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125,65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649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63,88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6892"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</a:tr>
              <a:tr h="12780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4 561,02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03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10 135,89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1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Среднее профессиональное образование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1 206,20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066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837,33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2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124,97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3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Высшее и послевузовское профессиональное образование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46,56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50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Молодежная политика и оздоровление детей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848,16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7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1 081,81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06163"/>
              </p:ext>
            </p:extLst>
          </p:nvPr>
        </p:nvGraphicFramePr>
        <p:xfrm>
          <a:off x="4895850" y="427725"/>
          <a:ext cx="4038599" cy="581925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86822"/>
                <a:gridCol w="851777"/>
              </a:tblGrid>
              <a:tr h="1533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3 427,17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82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Кинематография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30,17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3760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Прикладные научные исследования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22,97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9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01234"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</a:tr>
              <a:tr h="197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Стационарная медицинская помощь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1 571,49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3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Амбулаторная помощь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857,94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36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Скорая медицинская помощь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9,73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31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Заготовка, переработка, хранение и обеспечение безопасности донорской крови и ее компонентов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10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Санитарно-эпидемиологическое благополучие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34,25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Прикладные научные исследования в области здравоохранения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430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здравоохранения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2 586,73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40839">
                <a:tc>
                  <a:txBody>
                    <a:bodyPr/>
                    <a:lstStyle/>
                    <a:p>
                      <a:pPr algn="l" fontAlgn="b"/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</a:tr>
              <a:tr h="182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204.29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обслуживание населения 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1 392,37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2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7 215,89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7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1 116,68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70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63,42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51742"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</a:tr>
              <a:tr h="227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 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2 344,98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7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Массовый спорт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108,44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85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 высших достижений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249,60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7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89123"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620" marB="0" anchor="ctr"/>
                </a:tc>
              </a:tr>
              <a:tr h="2275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Телевидение и радиовещание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180,02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4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Периодическая печать и издательства</a:t>
                      </a:r>
                    </a:p>
                  </a:txBody>
                  <a:tcPr marL="72000" marR="7200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151,13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5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>
                <a:solidFill>
                  <a:prstClr val="black"/>
                </a:solidFill>
              </a:rPr>
              <a:t>Индикаторы государственной программы "Развитие рынка газомоторного топлива в Республике Татарстан на 2013 – 2023 годы"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84753"/>
              </p:ext>
            </p:extLst>
          </p:nvPr>
        </p:nvGraphicFramePr>
        <p:xfrm>
          <a:off x="542925" y="999771"/>
          <a:ext cx="8477247" cy="5191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69752"/>
                <a:gridCol w="861499"/>
                <a:gridCol w="861499"/>
                <a:gridCol w="861499"/>
                <a:gridCol w="861499"/>
                <a:gridCol w="861499"/>
              </a:tblGrid>
              <a:tr h="2571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Целевые показатели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 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 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Приобретение автотранспортных средств, эксплуатируемых в республике, на использование КПГ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1.1. АМВ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1.2. АСВ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1.3. АБВ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1.4. ГТ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1.5. КТ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1.6. СТ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 Переоборудование автотранспортных средств, эксплуатируемых в республике, на использование ГМТ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Строительство и ввод в эксплуатацию новых АГНКС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 Ввод в эксплуатацию ПАГЗ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 Организация подготовки и переподготовки кадров в области использования ГМТ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выбросов автотранспортными средствами вредных (загрязняющих) веществ, тыс. тонн в год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0,72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1,08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1,57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 1,57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реализации КПГ с учетом эксплуатируемых АГНКС, млн.куб. метров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3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25123" y="1290781"/>
            <a:ext cx="43473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ea typeface="Calibri" panose="020F0502020204030204" pitchFamily="34" charset="0"/>
              </a:rPr>
              <a:t>Срок реализации: </a:t>
            </a: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</a:rPr>
              <a:t>2014 - 2020 годы.</a:t>
            </a:r>
            <a:endParaRPr lang="ru-RU" altLang="ru-RU" sz="1600" dirty="0" smtClean="0">
              <a:solidFill>
                <a:prstClr val="black"/>
              </a:solidFill>
            </a:endParaRPr>
          </a:p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ea typeface="Calibri" panose="020F0502020204030204" pitchFamily="34" charset="0"/>
              </a:rPr>
              <a:t>Цель:</a:t>
            </a:r>
            <a:r>
              <a:rPr lang="ru-RU" altLang="ru-RU" sz="1600" u="sng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</a:rPr>
              <a:t>Повышение уровня правовой обеспеченности населения Республики Татарстан и создание оптимальных условий для независимого осуществления правосудия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48" y="26142"/>
            <a:ext cx="794385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23. Государственная  </a:t>
            </a:r>
            <a:r>
              <a:rPr lang="ru-RU" altLang="ru-RU" b="1" dirty="0">
                <a:solidFill>
                  <a:prstClr val="black"/>
                </a:solidFill>
                <a:ea typeface="Calibri" panose="020F0502020204030204" pitchFamily="34" charset="0"/>
              </a:rPr>
              <a:t>программа</a:t>
            </a:r>
            <a:endParaRPr lang="ru-RU" altLang="ru-RU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ea typeface="Calibri" panose="020F0502020204030204" pitchFamily="34" charset="0"/>
              </a:rPr>
              <a:t>«Развитие юстиции в Республике Татарстан»</a:t>
            </a:r>
          </a:p>
        </p:txBody>
      </p:sp>
      <p:pic>
        <p:nvPicPr>
          <p:cNvPr id="116738" name="Picture 2" descr="http://www.diapazon.kz/files/post/images/2013-06/normal/7p73DYP6yq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8" y="1103442"/>
            <a:ext cx="3386059" cy="19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20535"/>
              </p:ext>
            </p:extLst>
          </p:nvPr>
        </p:nvGraphicFramePr>
        <p:xfrm>
          <a:off x="749228" y="3409991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109,9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606 642,1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837,9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110,8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290,4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736592"/>
              </p:ext>
            </p:extLst>
          </p:nvPr>
        </p:nvGraphicFramePr>
        <p:xfrm>
          <a:off x="628648" y="1021242"/>
          <a:ext cx="8342632" cy="50474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0646"/>
                <a:gridCol w="572756"/>
                <a:gridCol w="817462"/>
                <a:gridCol w="892942"/>
                <a:gridCol w="892942"/>
                <a:gridCol w="892942"/>
                <a:gridCol w="892942"/>
              </a:tblGrid>
              <a:tr h="244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Целевые показатели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Ед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(факт)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год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(план)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год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 год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 год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56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проектов законов Республики Татарстан, предусмотренных планом законопроектной деятельности Кабинета Министров Республики Татарстан на соответствующий год, внесенных в Кабинет Министров Республики Татарстан в установленный срок, в общем числе проектов законов Республики Татарстан, предусмотренных Планом законопроектной деятельности Кабинета Министров на соответствующий год, процентов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6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разработанных проектов нормативных правовых актов и прошедших правовую и антикоррупционную экспертизу проектов нормативных правовых актов в сфере организации местного самоуправления от количества поступивших обращений органов местного самоуправления и поручений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нормативных правовых актов и проектов нормативных правовых актов, прошедших правовую экспертизу с соблюдением установленного срока, процентов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05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Выполнение заданного объема формирования Свода законов Республики Татарстан, процентов от установленного объема задания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28648" y="26142"/>
            <a:ext cx="794385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ea typeface="Calibri" panose="020F0502020204030204" pitchFamily="34" charset="0"/>
              </a:rPr>
              <a:t>Индикаторы государственной программы </a:t>
            </a:r>
            <a:r>
              <a:rPr lang="ru-RU" altLang="ru-RU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br>
              <a:rPr lang="ru-RU" altLang="ru-RU" b="1" dirty="0" smtClean="0">
                <a:solidFill>
                  <a:prstClr val="black"/>
                </a:solidFill>
                <a:ea typeface="Calibri" panose="020F0502020204030204" pitchFamily="34" charset="0"/>
              </a:rPr>
            </a:br>
            <a:r>
              <a:rPr lang="ru-RU" altLang="ru-RU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«</a:t>
            </a:r>
            <a:r>
              <a:rPr lang="ru-RU" altLang="ru-RU" b="1" dirty="0">
                <a:solidFill>
                  <a:prstClr val="black"/>
                </a:solidFill>
                <a:ea typeface="Calibri" panose="020F0502020204030204" pitchFamily="34" charset="0"/>
              </a:rPr>
              <a:t>Развитие юстиции в Республике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40904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74747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+mn-l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2252" y="1667280"/>
            <a:ext cx="46899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prstClr val="black"/>
                </a:solidFill>
              </a:rPr>
              <a:t>Цель</a:t>
            </a:r>
            <a:r>
              <a:rPr lang="ru-RU" sz="1600" dirty="0">
                <a:solidFill>
                  <a:prstClr val="black"/>
                </a:solidFill>
              </a:rPr>
              <a:t>: Формирование эффективной системы управления энергосбережением и повышение энергетической эффективности в Республике </a:t>
            </a:r>
            <a:r>
              <a:rPr lang="ru-RU" sz="1600" dirty="0" smtClean="0">
                <a:solidFill>
                  <a:prstClr val="black"/>
                </a:solidFill>
              </a:rPr>
              <a:t>Татарстан </a:t>
            </a:r>
            <a:r>
              <a:rPr lang="ru-RU" sz="1600" dirty="0">
                <a:solidFill>
                  <a:prstClr val="black"/>
                </a:solidFill>
              </a:rPr>
              <a:t>при неуклонном повышении качества жизни, конкурентоспособности выпускаемой продукции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" y="46038"/>
            <a:ext cx="7943850" cy="698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prstClr val="black"/>
                </a:solidFill>
              </a:rPr>
              <a:t>24. Государственная </a:t>
            </a:r>
            <a:r>
              <a:rPr lang="ru-RU" sz="1600" b="1" dirty="0">
                <a:solidFill>
                  <a:prstClr val="black"/>
                </a:solidFill>
              </a:rPr>
              <a:t>программа Республики Татарстан</a:t>
            </a:r>
            <a:br>
              <a:rPr lang="ru-RU" sz="1600" b="1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«Энергосбережение и повышение энергетической эффективности в Республике Татарстан </a:t>
            </a:r>
            <a:r>
              <a:rPr lang="ru-RU" sz="1600" b="1" dirty="0">
                <a:solidFill>
                  <a:prstClr val="black"/>
                </a:solidFill>
              </a:rPr>
              <a:t>на 2014-2020 </a:t>
            </a:r>
            <a:r>
              <a:rPr lang="ru-RU" sz="1600" b="1" dirty="0" smtClean="0">
                <a:solidFill>
                  <a:prstClr val="black"/>
                </a:solidFill>
              </a:rPr>
              <a:t>годы»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0" y="1266091"/>
            <a:ext cx="3243814" cy="237203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902248"/>
              </p:ext>
            </p:extLst>
          </p:nvPr>
        </p:nvGraphicFramePr>
        <p:xfrm>
          <a:off x="703699" y="3912588"/>
          <a:ext cx="8058464" cy="2071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8 607,4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735,4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бюджете Республики Татарстан средства на 2019-2020 годы не предусмотрены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1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74747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+mn-lt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" y="46038"/>
            <a:ext cx="7943850" cy="69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>
                <a:solidFill>
                  <a:prstClr val="black"/>
                </a:solidFill>
              </a:rPr>
              <a:t>Индикаторы государственной программы  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 «Энергосбережение и повышение энергетической эффективности в Республике Татарстан </a:t>
            </a:r>
            <a:r>
              <a:rPr lang="ru-RU" sz="1400" b="1" dirty="0">
                <a:solidFill>
                  <a:prstClr val="black"/>
                </a:solidFill>
              </a:rPr>
              <a:t>на 2014-2020 </a:t>
            </a:r>
            <a:r>
              <a:rPr lang="ru-RU" sz="1400" b="1" dirty="0" smtClean="0">
                <a:solidFill>
                  <a:prstClr val="black"/>
                </a:solidFill>
              </a:rPr>
              <a:t>годы»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23036"/>
              </p:ext>
            </p:extLst>
          </p:nvPr>
        </p:nvGraphicFramePr>
        <p:xfrm>
          <a:off x="514350" y="884448"/>
          <a:ext cx="8428682" cy="56928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19580"/>
                <a:gridCol w="555117"/>
                <a:gridCol w="545206"/>
                <a:gridCol w="604681"/>
                <a:gridCol w="604682"/>
                <a:gridCol w="599416"/>
              </a:tblGrid>
              <a:tr h="27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900" b="1" u="none" strike="noStrike" dirty="0">
                          <a:effectLst/>
                        </a:rPr>
                        <a:t>год (факт)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900" b="1" u="none" strike="noStrike" dirty="0">
                          <a:effectLst/>
                        </a:rPr>
                        <a:t>год 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для фактических условий, </a:t>
                      </a:r>
                      <a:r>
                        <a:rPr lang="ru-RU" sz="1000" u="none" strike="noStrike" dirty="0" err="1">
                          <a:effectLst/>
                        </a:rPr>
                        <a:t>т.у.т</a:t>
                      </a:r>
                      <a:r>
                        <a:rPr lang="ru-RU" sz="1000" u="none" strike="noStrike" dirty="0">
                          <a:effectLst/>
                        </a:rPr>
                        <a:t>./ 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9,82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8,89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8,09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7,41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6,75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для сопоставимых условий, </a:t>
                      </a:r>
                      <a:r>
                        <a:rPr lang="ru-RU" sz="1000" u="none" strike="noStrike" dirty="0" err="1">
                          <a:effectLst/>
                        </a:rPr>
                        <a:t>т.у.т</a:t>
                      </a:r>
                      <a:r>
                        <a:rPr lang="ru-RU" sz="1000" u="none" strike="noStrike" dirty="0">
                          <a:effectLst/>
                        </a:rPr>
                        <a:t>./ млн.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19,12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18,45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17,78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17,11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16,44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расходов консолидированного бюджета Республики Татарстан на приобретение энергетических ресурсов к объему валового регионального продукта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объема энергетических ресурсов, производимых с использованием возобновляемых источников энергии и (или) вторичных энергетических ресурсов, в общем объеме энергетических ресурсов, производимых на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объема производства электрической энергии генерирующими объектами, функционирующими на основе использования возобновляемых источников энергии, в совокупном объеме производства электрической энергии на территории Республики Татарстан (без учета гидроэлектростанций установленной мощностью свыше 25 МВт),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7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ввод мощностей генерирующих объектов, функционирующих на основе использования возобновляемых источников энергии, на территории Республики Татарстан (без учета гидроэлектростанций установленной мощностью свыше 25 МВт), МВт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электрической энергии на снабжение органов государственной власти Республики Татарстан и государственных учреждений Республики Татарстан (в расчете на 1 кв. метр общей площади), кВт-ч/кв. метр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тепловой энергии на снабжение органов государственной власти Республики Татарстан и государственных учреждений Республики Татарстан (в расчете на 1 кв. метр общей площади), Гкал/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кв.метр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0,282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холодной воды на снабжение органов государственной власти Республики Татарстан и государственных учреждений Республики Татарстан (в расчете на человека), куб. метров/человека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горячей воды на снабжение органов государственной власти Республики Татарстан и государственных учреждений Республики Татарстан (в расчете на человека), куб. метров/человека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природного газа на снабжение органов государственной власти Республики Татарстан и государственных учреждений Республики Татарстан (в расчете на человека), куб. метров/человека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151,61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148,58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139,84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7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природного газа на снабжение органов государственной власти Республики Татарстан и государственных учреждений Республики Татарстан (в расчете на 1 кв. метр общей площади), куб. метров/кв. метр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74747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+mn-lt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" y="46038"/>
            <a:ext cx="7943850" cy="69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</a:rPr>
              <a:t>Индикаторы государственной программы  </a:t>
            </a:r>
            <a:b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 «Энергосбережение и повышение энергетической эффективности в Республике Татарстан </a:t>
            </a:r>
            <a:r>
              <a:rPr lang="ru-RU" sz="1400" b="1" dirty="0">
                <a:solidFill>
                  <a:prstClr val="black"/>
                </a:solidFill>
              </a:rPr>
              <a:t>на 2014-2020 </a:t>
            </a:r>
            <a:r>
              <a:rPr lang="ru-RU" sz="1400" b="1" dirty="0" smtClean="0">
                <a:solidFill>
                  <a:prstClr val="black"/>
                </a:solidFill>
              </a:rPr>
              <a:t>годы»</a:t>
            </a:r>
            <a:r>
              <a:rPr lang="en-US" sz="1400" b="1" dirty="0" smtClean="0">
                <a:solidFill>
                  <a:prstClr val="black"/>
                </a:solidFill>
              </a:rPr>
              <a:t> (</a:t>
            </a:r>
            <a:r>
              <a:rPr lang="ru-RU" sz="1400" b="1" dirty="0" smtClean="0">
                <a:solidFill>
                  <a:prstClr val="black"/>
                </a:solidFill>
              </a:rPr>
              <a:t>продолжение)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96784"/>
              </p:ext>
            </p:extLst>
          </p:nvPr>
        </p:nvGraphicFramePr>
        <p:xfrm>
          <a:off x="521293" y="834206"/>
          <a:ext cx="8536983" cy="558125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88105"/>
                <a:gridCol w="562707"/>
                <a:gridCol w="552660"/>
                <a:gridCol w="612949"/>
                <a:gridCol w="612950"/>
                <a:gridCol w="607612"/>
              </a:tblGrid>
              <a:tr h="27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Целевые 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900" b="1" u="none" strike="noStrike" dirty="0">
                          <a:effectLst/>
                        </a:rPr>
                        <a:t>год (факт)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900" b="1" u="none" strike="noStrike" dirty="0">
                          <a:effectLst/>
                        </a:rPr>
                        <a:t>год 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энергосервисных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договоров (контрактов), заключенных органами государственной власти Республики Татарстан и государственными учреждениями Республики Татарстан,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объема электрической энергии, расчеты за которую осуществляются с использованием приборов учета, в общем объеме электрической энергии, потребляемой (используемой) на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объема тепловой энергии, расчеты за которую осуществляются с использованием приборов учета, в общем объеме тепловой энергии, потребляемой (используемой) на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объема холодной воды, расчеты за которую осуществляются с использованием приборов учета, в общем объеме воды, потребляемой (используемой) на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объема горячей воды, расчеты за которую осуществляются с использованием приборов учета, в общем объеме воды, потребляемой (используемой) на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объема природного газа, расчеты за который осуществляются с использованием приборов учета, в общем объеме природного газа, потребляемого (используемого) на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электрической энергии в системах уличного освещения на 1 кв. метр освещаемой площади, кВт-ч/кв. метр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топлива на выработку электрической энергии тепловыми электростанциями, г/кВт-ч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топлива на выработку тепловой энергии тепловыми электростанциями, кг/Гкал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учреждений, финансируемых за счет средств бюджета Республики Татарстан, в общем объеме государственных учреждений, в отношении которых проведено обязательное энергетическое обследование,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проведенных экспертиз программ энергосбережения и повышения энергетической эффективности, регулируемых организаций Республики Татарстан на соответствие требованиям законодательства,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отчетов о проведении научно-исследовательских работ в области энергосбережения и повышения энергетической эффективности,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электрической энергии, используемой для передачи (транспортировки) воды в системах водоснабжения, на 1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куб.м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кВт-ч/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куб.м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8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74747"/>
          </a:xfrm>
        </p:spPr>
        <p:txBody>
          <a:bodyPr>
            <a:noAutofit/>
          </a:bodyPr>
          <a:lstStyle/>
          <a:p>
            <a:pPr algn="l"/>
            <a:r>
              <a:rPr lang="ru-RU" sz="1400" dirty="0">
                <a:latin typeface="+mn-lt"/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350" y="46038"/>
            <a:ext cx="8088112" cy="4994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altLang="ru-RU" sz="1200" b="1" dirty="0">
                <a:solidFill>
                  <a:prstClr val="black"/>
                </a:solidFill>
                <a:ea typeface="Calibri" panose="020F0502020204030204" pitchFamily="34" charset="0"/>
              </a:rPr>
              <a:t>Индикаторы государственной программы  </a:t>
            </a:r>
            <a:r>
              <a:rPr lang="ru-RU" sz="1200" b="1" dirty="0" smtClean="0">
                <a:solidFill>
                  <a:prstClr val="black"/>
                </a:solidFill>
              </a:rPr>
              <a:t> «Энергосбережение и повышение энергетической эффективности в Республике Татарстан </a:t>
            </a:r>
            <a:r>
              <a:rPr lang="ru-RU" sz="1200" b="1" dirty="0">
                <a:solidFill>
                  <a:prstClr val="black"/>
                </a:solidFill>
              </a:rPr>
              <a:t>на 2014-2020 </a:t>
            </a:r>
            <a:r>
              <a:rPr lang="ru-RU" sz="1200" b="1" dirty="0" smtClean="0">
                <a:solidFill>
                  <a:prstClr val="black"/>
                </a:solidFill>
              </a:rPr>
              <a:t>годы»</a:t>
            </a:r>
            <a:r>
              <a:rPr lang="en-US" sz="1200" b="1" dirty="0" smtClean="0">
                <a:solidFill>
                  <a:prstClr val="black"/>
                </a:solidFill>
              </a:rPr>
              <a:t> (</a:t>
            </a:r>
            <a:r>
              <a:rPr lang="ru-RU" sz="1200" b="1" dirty="0" smtClean="0">
                <a:solidFill>
                  <a:prstClr val="black"/>
                </a:solidFill>
              </a:rPr>
              <a:t>окончание)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118112"/>
              </p:ext>
            </p:extLst>
          </p:nvPr>
        </p:nvGraphicFramePr>
        <p:xfrm>
          <a:off x="514350" y="620785"/>
          <a:ext cx="8543926" cy="606706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95048"/>
                <a:gridCol w="562707"/>
                <a:gridCol w="552660"/>
                <a:gridCol w="612949"/>
                <a:gridCol w="612950"/>
                <a:gridCol w="607612"/>
              </a:tblGrid>
              <a:tr h="2232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Целевые 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900" b="1" u="none" strike="noStrike" dirty="0">
                          <a:effectLst/>
                        </a:rPr>
                        <a:t>год (факт)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900" b="1" u="none" strike="noStrike" dirty="0">
                          <a:effectLst/>
                        </a:rPr>
                        <a:t>год 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900" b="1" u="none" strike="noStrike" dirty="0">
                          <a:effectLst/>
                        </a:rPr>
                        <a:t>год (прогноз)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150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16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потерь электрической энергии: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ее передаче по сетям в общем объеме переданной электрической энергии,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ее передаче по распределительным сетям в общем объеме переданной электрической энергии,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электрической энергии, используемой при передаче тепловой энергии в системах теплоснабжения, кВт-ч/Гкал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потерь тепловой энергии при ее передаче в общем объеме переданной тепловой энергии,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государственных и муниципальных служащих Республики Татарстан, прошедших повышение квалификации в области энергосбережения и повышения энергетической эффективности, человек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участников и посетителей программных мероприятий симпозиума и выставки в области энергосбережения и повышения энергетической эффективности, человек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6 833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органов государственной власти и государственных учреждений Республики Татарстан, направивших энергетические декларации в специальном модуле государственной информационной системы "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Энергоэффективность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проведенных научно-практических семинаров по вопросам энергосбережения и энергоэффективности,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потерь электрической энергии: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ее передаче по сетям в общем объеме переданной электрической энергии,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 ее передаче по распределительным сетям в общем объеме переданной электрической энергии,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электрической энергии, используемой при передаче тепловой энергии в системах теплоснабжения, кВт-ч/Гкал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потерь тепловой энергии при ее передаче в общем объеме переданной тепловой энергии,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государственных и муниципальных служащих Республики Татарстан, прошедших повышение квалификации в области энергосбережения и повышения энергетической эффективности, человек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участников и посетителей программных мероприятий симпозиума и выставки в области энергосбережения и повышения энергетической эффективности, человек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6 833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органов государственной власти и государственных учреждений Республики Татарстан, направивших энергетические декларации в специальном модуле государственной информационной системы "Энергоэффективность",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9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проведенных научно-практических семинаров по вопросам энергосбережения и энергоэффективности,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3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76670" y="1039361"/>
            <a:ext cx="4622164" cy="272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39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4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Срок реализации программы</a:t>
            </a:r>
            <a:r>
              <a:rPr lang="ru-RU" altLang="ru-RU" sz="1400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 </a:t>
            </a:r>
            <a:r>
              <a:rPr lang="ru-RU" altLang="ru-RU" sz="1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2014 - 2020 годы.</a:t>
            </a:r>
            <a:endParaRPr lang="ru-RU" altLang="ru-RU" sz="1400" dirty="0" smtClean="0">
              <a:solidFill>
                <a:prstClr val="black"/>
              </a:solidFill>
            </a:endParaRPr>
          </a:p>
          <a:p>
            <a:pPr indent="0"/>
            <a:r>
              <a:rPr lang="en-US" altLang="ru-RU" sz="1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I</a:t>
            </a:r>
            <a:r>
              <a:rPr lang="ru-RU" altLang="ru-RU" sz="1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этап: 2014 – 2017 годы;</a:t>
            </a:r>
            <a:endParaRPr lang="ru-RU" altLang="ru-RU" sz="1400" dirty="0" smtClean="0">
              <a:solidFill>
                <a:prstClr val="black"/>
              </a:solidFill>
            </a:endParaRPr>
          </a:p>
          <a:p>
            <a:pPr indent="0"/>
            <a:r>
              <a:rPr lang="en-US" altLang="ru-RU" sz="1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II</a:t>
            </a:r>
            <a:r>
              <a:rPr lang="ru-RU" altLang="ru-RU" sz="1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этап: 2018 – 2020 годы.</a:t>
            </a:r>
            <a:endParaRPr lang="ru-RU" altLang="ru-RU" sz="1400" dirty="0" smtClean="0">
              <a:solidFill>
                <a:prstClr val="black"/>
              </a:solidFill>
            </a:endParaRPr>
          </a:p>
          <a:p>
            <a:pPr indent="0"/>
            <a:r>
              <a:rPr lang="ru-RU" altLang="ru-RU" sz="14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Цель программы: </a:t>
            </a:r>
            <a:r>
              <a:rPr lang="ru-RU" altLang="ru-RU" sz="1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Повышение конкурентоспособности туристского комплекса Республики Татарстан на российском и международном туристских рынках на базе эффективного использования развивающейся инфраструктуры туризма, а также культурно-исторического, природного потенциала, потенциала событийного туризма республики и развития индустрии гостеприимства.</a:t>
            </a:r>
            <a:endParaRPr lang="ru-RU" altLang="ru-RU" sz="1400" dirty="0" smtClean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772" y="166154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25. Государственная программа </a:t>
            </a:r>
            <a:b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«Развитие 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сферы туризма и гостеприимства в Республике Татарстан» 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2" y="1123717"/>
            <a:ext cx="3473797" cy="258809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207895"/>
              </p:ext>
            </p:extLst>
          </p:nvPr>
        </p:nvGraphicFramePr>
        <p:xfrm>
          <a:off x="612772" y="3938032"/>
          <a:ext cx="8086062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465"/>
                <a:gridCol w="1577465"/>
                <a:gridCol w="1577465"/>
                <a:gridCol w="1577465"/>
                <a:gridCol w="1776202"/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85 660,3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</a:t>
                      </a:r>
                      <a:r>
                        <a:rPr lang="ru-RU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420,1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540,0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6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060,9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6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602,7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987998"/>
              </p:ext>
            </p:extLst>
          </p:nvPr>
        </p:nvGraphicFramePr>
        <p:xfrm>
          <a:off x="612773" y="5215432"/>
          <a:ext cx="8086063" cy="1472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9363"/>
                <a:gridCol w="983340"/>
                <a:gridCol w="983340"/>
                <a:gridCol w="983340"/>
                <a:gridCol w="983340"/>
                <a:gridCol w="983340"/>
              </a:tblGrid>
              <a:tr h="484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туристов и экскурсантов,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тыс.человек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050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3 200,0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3 260,0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3 300,0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оказанных туристских услуг,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млн.рублей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708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672,6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956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122,6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393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,7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0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50924" y="1418270"/>
            <a:ext cx="45479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sz="1600" b="1" u="sng" dirty="0" smtClean="0">
                <a:solidFill>
                  <a:prstClr val="black"/>
                </a:solidFill>
                <a:ea typeface="Calibri" panose="020F0502020204030204" pitchFamily="34" charset="0"/>
              </a:rPr>
              <a:t>Срок реализации: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</a:rPr>
              <a:t>2015 - 2020 годы</a:t>
            </a:r>
            <a:endParaRPr lang="ru-RU" altLang="ru-RU" sz="1600" dirty="0" smtClean="0">
              <a:solidFill>
                <a:prstClr val="black"/>
              </a:solidFill>
            </a:endParaRPr>
          </a:p>
          <a:p>
            <a:pPr indent="0" algn="just"/>
            <a:r>
              <a:rPr lang="ru-RU" altLang="ru-RU" sz="1600" b="1" u="sng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Цель:</a:t>
            </a:r>
            <a:r>
              <a:rPr lang="ru-RU" altLang="ru-RU" sz="1600" dirty="0" err="1" smtClean="0">
                <a:solidFill>
                  <a:prstClr val="black"/>
                </a:solidFill>
                <a:ea typeface="Calibri" panose="020F0502020204030204" pitchFamily="34" charset="0"/>
              </a:rPr>
              <a:t>Выявление</a:t>
            </a: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</a:rPr>
              <a:t> и устранение причин коррупции (профилактика коррупции), создание условий, препятствующих коррупции, формирование в обществе нетерпимого отношения к коррупции.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775" y="213494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26.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</a:rPr>
              <a:t>Государственная  программа</a:t>
            </a:r>
            <a:endParaRPr lang="ru-RU" altLang="ru-RU" sz="700" dirty="0">
              <a:solidFill>
                <a:prstClr val="black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</a:rPr>
              <a:t>«Реализация антикоррупционной политики Республики Татарстан»</a:t>
            </a:r>
            <a:endParaRPr lang="ru-RU" altLang="ru-RU" sz="7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226788"/>
            <a:ext cx="3333750" cy="19526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69044"/>
              </p:ext>
            </p:extLst>
          </p:nvPr>
        </p:nvGraphicFramePr>
        <p:xfrm>
          <a:off x="612775" y="3660784"/>
          <a:ext cx="8086062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465"/>
                <a:gridCol w="1577465"/>
                <a:gridCol w="1577465"/>
                <a:gridCol w="1577465"/>
                <a:gridCol w="1776202"/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349,2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915,0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284,0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31483"/>
              </p:ext>
            </p:extLst>
          </p:nvPr>
        </p:nvGraphicFramePr>
        <p:xfrm>
          <a:off x="507717" y="1139250"/>
          <a:ext cx="8447408" cy="490245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59931"/>
                <a:gridCol w="512466"/>
                <a:gridCol w="1003235"/>
                <a:gridCol w="942944"/>
                <a:gridCol w="942944"/>
                <a:gridCol w="942944"/>
                <a:gridCol w="942944"/>
              </a:tblGrid>
              <a:tr h="34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b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год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год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год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2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органов государственной власти Республики Татарстан и органов местного самоуправления Республики Татарстан, внедривших внутренний контроль и антикоррупционный механизм в кадровую политику, 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Полнота исполнения государственного задания на организацию социологических опросов, процентов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Обеспеченность методическими материалами по вопросам совершенствования деятельности по противодействию коррупции государственных органов и органов местного самоуправления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6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Доля предпринимателей, получивших юридическую консультацию, из числа обратившихся, 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Полнота реализации контрольных проверок, предусмотренных Программой, процентов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12775" y="126267"/>
            <a:ext cx="794385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«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</a:rPr>
              <a:t>Реализация антикоррупционной политики Республики Татарстан»</a:t>
            </a:r>
            <a:endParaRPr lang="ru-RU" altLang="ru-RU" sz="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ЧТО ТАКОЕ БЮДЖЕТ</a:t>
            </a:r>
            <a:r>
              <a:rPr lang="ru-RU" dirty="0" smtClean="0"/>
              <a:t>?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88737"/>
              </p:ext>
            </p:extLst>
          </p:nvPr>
        </p:nvGraphicFramePr>
        <p:xfrm>
          <a:off x="715762" y="939800"/>
          <a:ext cx="8275838" cy="51900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5838"/>
              </a:tblGrid>
              <a:tr h="6984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b="1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ru-RU" sz="1800" b="1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Бюджет</a:t>
                      </a:r>
                      <a:r>
                        <a:rPr lang="ru-RU" sz="1800" u="none" strike="noStrike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Федеральный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бюджет и свод консолидированных бюджетов субъектов Российской Федерации (без учета межбюджетных трансфертов между этими бюджетами)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Российской Федерации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субъекта Российской Федерации и свод бюджетов муниципальных образований, входящих в состав субъекта Российской Федерации (без учета межбюджетных трансфертов между этими бюджетами),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субъекта Российской Федерации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just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800" u="none" strike="noStrike" dirty="0" smtClean="0">
                          <a:effectLst/>
                          <a:latin typeface="+mn-lt"/>
                        </a:rPr>
                        <a:t>   Бюджет </a:t>
                      </a:r>
                      <a:r>
                        <a:rPr lang="ru-RU" sz="1800" u="none" strike="noStrike" dirty="0">
                          <a:effectLst/>
                          <a:latin typeface="+mn-lt"/>
                        </a:rPr>
                        <a:t>муниципального района (районный бюджет) и свод бюджетов городских и сельских поселений, входящих в состав муниципального района (без учета межбюджетных трансфертов между этими бюджетами), образуют </a:t>
                      </a:r>
                      <a:r>
                        <a:rPr lang="ru-RU" sz="1800" b="1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консолидированный бюджет муниципального района</a:t>
                      </a:r>
                      <a:endParaRPr lang="ru-RU" sz="18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6868" marR="6868" marT="6868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22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430974" y="2216901"/>
            <a:ext cx="45020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Снижение до приемлемого уровня риска воздействия опасных химических и биологических факторов на население и территорию Республики Татарстан</a:t>
            </a: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775" y="177209"/>
            <a:ext cx="794385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27. Государственная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 Республики Татарстан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pPr algn="ctr"/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«Система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химической и биологической безопасности Республики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Татарстан на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2015 - 2020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годы»</a:t>
            </a:r>
            <a:endParaRPr lang="ru-RU" altLang="ru-RU" sz="7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1" y="1696508"/>
            <a:ext cx="3427745" cy="2285163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62731"/>
              </p:ext>
            </p:extLst>
          </p:nvPr>
        </p:nvGraphicFramePr>
        <p:xfrm>
          <a:off x="676101" y="4414410"/>
          <a:ext cx="8086062" cy="2081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465"/>
                <a:gridCol w="1577465"/>
                <a:gridCol w="1577465"/>
                <a:gridCol w="1577465"/>
                <a:gridCol w="1776202"/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549,0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245,6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1 января 2018 года включено в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Государственную программу Республики Татарстан «Развитие сельского хозяйства и регулирование рынков сельскохозяйственной продукции и продовольствия в Республики Татарстан на 2013-2020 годы»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7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4478"/>
              </p:ext>
            </p:extLst>
          </p:nvPr>
        </p:nvGraphicFramePr>
        <p:xfrm>
          <a:off x="612775" y="1390077"/>
          <a:ext cx="7762104" cy="28905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232690"/>
                <a:gridCol w="1734797"/>
                <a:gridCol w="1794617"/>
              </a:tblGrid>
              <a:tr h="485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Целевые 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60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выполненных плановых мероприятий по предупреждению и ликвидации болезней животных, их лечению, защите населения от болезней, общих для человека и животных %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2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готовности скотомогильников и биотермических ям требованиям по обеспечению биологической безопасности, %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26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выполненных плановых мероприятий по регулированию численности безнадзорных животных, %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612775" y="177209"/>
            <a:ext cx="794385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«Система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химической и биологической безопасности Республики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Татарстан на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2015 - 2020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годы»</a:t>
            </a:r>
            <a:endParaRPr lang="ru-RU" altLang="ru-RU" sz="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89163" y="1731158"/>
            <a:ext cx="48976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Обеспечение развертывания преемственной системы развития интеллектуально-творческого потенциала детей, молодежи и стратегическое управление талантами в интересах инновационного развития Республики Татарстан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84710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solidFill>
                  <a:prstClr val="black"/>
                </a:solidFill>
              </a:rPr>
              <a:t>28. Государственная </a:t>
            </a:r>
            <a:r>
              <a:rPr lang="ru-RU" sz="1600" b="1" dirty="0">
                <a:solidFill>
                  <a:prstClr val="black"/>
                </a:solidFill>
              </a:rPr>
              <a:t>программа «Стратегическое управление талантами в Республике Татарстан на 2015 – 2020 годы»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82" y="1163302"/>
            <a:ext cx="2805081" cy="264862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527105"/>
              </p:ext>
            </p:extLst>
          </p:nvPr>
        </p:nvGraphicFramePr>
        <p:xfrm>
          <a:off x="633360" y="3952186"/>
          <a:ext cx="8086062" cy="149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465"/>
                <a:gridCol w="1577465"/>
                <a:gridCol w="1577465"/>
                <a:gridCol w="1577465"/>
                <a:gridCol w="1776202"/>
              </a:tblGrid>
              <a:tr h="383849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119 050,0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119 050,0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119 050,0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119 050,0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522562"/>
              </p:ext>
            </p:extLst>
          </p:nvPr>
        </p:nvGraphicFramePr>
        <p:xfrm>
          <a:off x="542925" y="898942"/>
          <a:ext cx="8477247" cy="5591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2024"/>
                <a:gridCol w="743578"/>
                <a:gridCol w="743578"/>
                <a:gridCol w="803869"/>
                <a:gridCol w="813916"/>
                <a:gridCol w="730282"/>
              </a:tblGrid>
              <a:tr h="394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Индикаторы оценки конечных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результатов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муниципальных образований Республики Татарстан, внедривших эффективные практики неформального образования, карьерной навигации, тренингов, профессиональных проб, доступные для детей и молодежи выпускных возрастов, %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marL="0" marR="0" lvl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предприятий и компаний, системно участвующих в развитии кадровых проектов профориентации, дуального обучения, профессиональных полигонов,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стажировочных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площадок для детей 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молодежи, единиц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молодых людей, вовлеченных в совместные с компаниями республики проекты профильной подготовки и кадрового притока выпускников, человек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педагогов, специалистов, тренеров, обученных и сертифицированных в качестве наставников Программы, действующих на территории республики, человек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Детско-молодежная аудитория выпускного возраста, вовлеченная в систему образовательной, карьерной навигации, профессиональных проб в Республике Татарстан, человек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Детско-молодежная аудитория, устойчиво вовлеченная в проектную деятельность по развитию потенциала и решению задач развития республики на площадках Программы в качестве уникальных участников Программы, человек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11 325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18 850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инфраструктуры индивидуальной образовательной продюсерской поддержки, доступной для участия до 1600 молодых людей, обладающих наивысшими достижениями, человек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45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положительной узнаваемости Программы в аудиториях адресатов по 5-й шкале мониторинга на 1000 опрошенных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проектов, программ в сфере поддержки одаренных детей и молодежи, прошедших публичную экспертизу Межведомственного координационного совета и интегрированных в республиканскую систему поддержки одаренных детей и талантливой молодежи (% от 100 принятых)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42925" y="84710"/>
            <a:ext cx="794385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>
                <a:solidFill>
                  <a:prstClr val="black"/>
                </a:solidFill>
              </a:rPr>
              <a:t>Индикаторы государственной программы «Стратегическое управление талантами в Республике Татарстан на 2015 – 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26248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642372" y="1729572"/>
            <a:ext cx="519731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Обеспечение развертывания преемственной системы развития интеллектуально-творческого потенциала детей, молодежи и стратегическое управление талантами в интересах инновационного развития Республики Татарстан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84710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solidFill>
                  <a:prstClr val="black"/>
                </a:solidFill>
              </a:rPr>
              <a:t>29. </a:t>
            </a:r>
            <a:r>
              <a:rPr lang="ru-RU" sz="1600" b="1" dirty="0">
                <a:solidFill>
                  <a:prstClr val="black"/>
                </a:solidFill>
              </a:rPr>
              <a:t>Государственная </a:t>
            </a:r>
            <a:r>
              <a:rPr lang="ru-RU" sz="1600" b="1" dirty="0" smtClean="0">
                <a:solidFill>
                  <a:prstClr val="black"/>
                </a:solidFill>
              </a:rPr>
              <a:t>программа «Развитие </a:t>
            </a:r>
            <a:r>
              <a:rPr lang="ru-RU" sz="1600" b="1" dirty="0">
                <a:solidFill>
                  <a:prstClr val="black"/>
                </a:solidFill>
              </a:rPr>
              <a:t>архивного дела в Республике Татарстан на 2016-2020 </a:t>
            </a:r>
            <a:r>
              <a:rPr lang="ru-RU" sz="1600" b="1" dirty="0" smtClean="0">
                <a:solidFill>
                  <a:prstClr val="black"/>
                </a:solidFill>
              </a:rPr>
              <a:t>годы» </a:t>
            </a:r>
            <a:endParaRPr lang="ru-RU" sz="1600" b="1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27" y="1136720"/>
            <a:ext cx="2638634" cy="2609316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24339"/>
              </p:ext>
            </p:extLst>
          </p:nvPr>
        </p:nvGraphicFramePr>
        <p:xfrm>
          <a:off x="753627" y="4151060"/>
          <a:ext cx="8219550" cy="149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3910"/>
                <a:gridCol w="1643910"/>
                <a:gridCol w="1643910"/>
                <a:gridCol w="1643910"/>
                <a:gridCol w="1643910"/>
              </a:tblGrid>
              <a:tr h="383849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7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3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897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617,2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456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211 278,9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342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99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17599"/>
              </p:ext>
            </p:extLst>
          </p:nvPr>
        </p:nvGraphicFramePr>
        <p:xfrm>
          <a:off x="542922" y="1099910"/>
          <a:ext cx="8339821" cy="5103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2158"/>
                <a:gridCol w="724377"/>
                <a:gridCol w="724377"/>
                <a:gridCol w="783111"/>
                <a:gridCol w="792899"/>
                <a:gridCol w="792899"/>
              </a:tblGrid>
              <a:tr h="3947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Индикаторы оценки конечных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результатов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(факт)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(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план)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 </a:t>
                      </a:r>
                    </a:p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9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государственных и муниципальных архивов, подключенных к системе, от общего числа, процентов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запросов, исполненных архивами в установленные сроки, в общем объеме исполненных за год запросов, процентов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документов, прошедших научное описание, от общего числа требующих распознавания и описания, процентов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мероприятий, направленных на популяризацию документального наследия Республики Татарстан, единиц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проектов, реализованных 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грантовой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основе, единиц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приобретенных на возмездной основе документов для государственных архивов от общего числа ранее приобретенных документов по состоянию на 01.01.2016, процентов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соответствия помещений государственных архивов нормативным условиям, обеспечивающим постоянное хранение архивных документов, процентов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42925" y="84710"/>
            <a:ext cx="794385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>
                <a:solidFill>
                  <a:prstClr val="black"/>
                </a:solidFill>
              </a:rPr>
              <a:t>Индикаторы государственной программы «</a:t>
            </a:r>
            <a:r>
              <a:rPr lang="ru-RU" sz="1600" b="1" dirty="0" smtClean="0">
                <a:solidFill>
                  <a:prstClr val="black"/>
                </a:solidFill>
              </a:rPr>
              <a:t>Развитие </a:t>
            </a:r>
            <a:r>
              <a:rPr lang="ru-RU" sz="1600" b="1" dirty="0">
                <a:solidFill>
                  <a:prstClr val="black"/>
                </a:solidFill>
              </a:rPr>
              <a:t>архивного дела в Республике Татарстан на 2016-2020 </a:t>
            </a:r>
            <a:r>
              <a:rPr lang="ru-RU" sz="1600" b="1" dirty="0" smtClean="0">
                <a:solidFill>
                  <a:prstClr val="black"/>
                </a:solidFill>
              </a:rPr>
              <a:t>годы» 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04799" y="1745887"/>
            <a:ext cx="45839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Содействие социально-экономическому и демографическому развитию Республики Татарстан за счет добровольного переселения соотечественников, проживающих за рубежом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2874" y="125740"/>
            <a:ext cx="794385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solidFill>
                  <a:prstClr val="black"/>
                </a:solidFill>
              </a:rPr>
              <a:t>30. </a:t>
            </a:r>
            <a:r>
              <a:rPr lang="ru-RU" sz="1600" b="1" dirty="0">
                <a:solidFill>
                  <a:prstClr val="black"/>
                </a:solidFill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</a:rPr>
              <a:t>«Оказание </a:t>
            </a:r>
            <a:r>
              <a:rPr lang="ru-RU" sz="1600" b="1" dirty="0">
                <a:solidFill>
                  <a:prstClr val="black"/>
                </a:solidFill>
              </a:rPr>
              <a:t>содействия добровольному переселению в Республику Татарстан соотечественников, проживающих за рубежом, </a:t>
            </a:r>
            <a:r>
              <a:rPr lang="ru-RU" sz="1600" b="1" dirty="0" smtClean="0">
                <a:solidFill>
                  <a:prstClr val="black"/>
                </a:solidFill>
              </a:rPr>
              <a:t>на </a:t>
            </a:r>
            <a:r>
              <a:rPr lang="ru-RU" sz="1600" b="1" dirty="0">
                <a:solidFill>
                  <a:prstClr val="black"/>
                </a:solidFill>
              </a:rPr>
              <a:t>2016 – 2018 </a:t>
            </a:r>
            <a:r>
              <a:rPr lang="ru-RU" sz="1600" b="1" dirty="0" smtClean="0">
                <a:solidFill>
                  <a:prstClr val="black"/>
                </a:solidFill>
              </a:rPr>
              <a:t>годы» </a:t>
            </a:r>
            <a:endParaRPr lang="ru-RU" sz="16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798865"/>
              </p:ext>
            </p:extLst>
          </p:nvPr>
        </p:nvGraphicFramePr>
        <p:xfrm>
          <a:off x="532874" y="3865568"/>
          <a:ext cx="8004375" cy="10380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25205"/>
                <a:gridCol w="1887102"/>
                <a:gridCol w="1692068"/>
              </a:tblGrid>
              <a:tr h="6888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Объем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финансирования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государственной программы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769" marR="5676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год</a:t>
                      </a:r>
                    </a:p>
                    <a:p>
                      <a:pPr marL="0" algn="ctr" defTabSz="6858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  <a:p>
                      <a:pPr marL="0" algn="ctr" defTabSz="685800" rtl="0" eaLnBrk="1" fontAlgn="b" latinLnBrk="0" hangingPunct="1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9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4 451,3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4 451,3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2" y="1557493"/>
            <a:ext cx="3675794" cy="19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40259"/>
              </p:ext>
            </p:extLst>
          </p:nvPr>
        </p:nvGraphicFramePr>
        <p:xfrm>
          <a:off x="850211" y="1424646"/>
          <a:ext cx="7755404" cy="4898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87188"/>
                <a:gridCol w="1117083"/>
                <a:gridCol w="1051133"/>
              </a:tblGrid>
              <a:tr h="372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Индикаторы оценки конечных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результатов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(</a:t>
                      </a:r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план)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7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участников государственной программы и членов их семей, прибывших в Республику Татарстан и зарегистрированных Министерством внутренних дел по Республике Татарстан,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человек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03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участников государственной программы и членов их семей, прошедших медицинское освидетельствование для получения разрешения на временное проживание и вида на жительство в Российской Федерации,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человек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Доля участников государственной программы и членов их семей, которым оказано содействие в трудоустройстве от общего числа трудоспособных участников государственной программы и членов их семей, не менее процентов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участников государственной программы и членов их семей, приступивших к профессиональному обучению и дополнительному профессиональному образованию по направлению органов службы занятости, не менее человек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78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Количество участников государственной программы, получивших финансовую помощь на компенсацию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затрат на жилищное обустройство, человек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32874" y="125740"/>
            <a:ext cx="7943850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>
                <a:solidFill>
                  <a:prstClr val="black"/>
                </a:solidFill>
              </a:rPr>
              <a:t>Индикаторы государственной программы  </a:t>
            </a:r>
            <a:r>
              <a:rPr lang="ru-RU" sz="1600" b="1" dirty="0" smtClean="0">
                <a:solidFill>
                  <a:prstClr val="black"/>
                </a:solidFill>
              </a:rPr>
              <a:t>«Оказание </a:t>
            </a:r>
            <a:r>
              <a:rPr lang="ru-RU" sz="1600" b="1" dirty="0">
                <a:solidFill>
                  <a:prstClr val="black"/>
                </a:solidFill>
              </a:rPr>
              <a:t>содействия добровольному переселению в Республику Татарстан соотечественников, проживающих за рубежом, </a:t>
            </a:r>
            <a:r>
              <a:rPr lang="ru-RU" sz="1600" b="1" dirty="0" smtClean="0">
                <a:solidFill>
                  <a:prstClr val="black"/>
                </a:solidFill>
              </a:rPr>
              <a:t>на </a:t>
            </a:r>
            <a:r>
              <a:rPr lang="ru-RU" sz="1600" b="1" dirty="0">
                <a:solidFill>
                  <a:prstClr val="black"/>
                </a:solidFill>
              </a:rPr>
              <a:t>2016 – 2018 </a:t>
            </a:r>
            <a:r>
              <a:rPr lang="ru-RU" sz="1600" b="1" dirty="0" smtClean="0">
                <a:solidFill>
                  <a:prstClr val="black"/>
                </a:solidFill>
              </a:rPr>
              <a:t>годы» 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8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Сведения о программных мероприятиях, планируемых к реализации за счет средств бюджета Республики Татарстан в </a:t>
            </a:r>
            <a:r>
              <a:rPr lang="ru-RU" sz="1600" dirty="0" smtClean="0"/>
              <a:t>2018 </a:t>
            </a:r>
            <a:r>
              <a:rPr lang="ru-RU" sz="1600" dirty="0"/>
              <a:t>- </a:t>
            </a:r>
            <a:r>
              <a:rPr lang="ru-RU" sz="1600" dirty="0" smtClean="0"/>
              <a:t>2020 годах, </a:t>
            </a:r>
            <a:r>
              <a:rPr lang="ru-RU" sz="1600" dirty="0" err="1" smtClean="0"/>
              <a:t>тыс.рублей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12682"/>
              </p:ext>
            </p:extLst>
          </p:nvPr>
        </p:nvGraphicFramePr>
        <p:xfrm>
          <a:off x="514349" y="620785"/>
          <a:ext cx="8499025" cy="59740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9471"/>
                <a:gridCol w="1715785"/>
                <a:gridCol w="854938"/>
                <a:gridCol w="854938"/>
                <a:gridCol w="854938"/>
                <a:gridCol w="3938955"/>
              </a:tblGrid>
              <a:tr h="2429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Ожидаемые результаты от реализации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</a:rPr>
                        <a:t>ВСЕГО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5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740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885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4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909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910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effectLst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916 304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00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Повышение безопасности дорожного движения в Республике Татарстан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761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200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816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100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904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900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</a:rPr>
                        <a:t>Повышение безопасности дорожного движения в Республике Татарстан</a:t>
                      </a:r>
                      <a:endParaRPr lang="ru-RU" sz="800" b="0" i="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3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Организация отдыха детей и молодежи, их оздоровления и занятости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458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848</a:t>
                      </a:r>
                      <a:r>
                        <a:rPr lang="ru-RU" sz="900" u="none" strike="noStrike" dirty="0" smtClean="0">
                          <a:effectLst/>
                        </a:rPr>
                        <a:t>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458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848</a:t>
                      </a:r>
                      <a:r>
                        <a:rPr lang="ru-RU" sz="900" u="none" strike="noStrike" dirty="0" smtClean="0">
                          <a:effectLst/>
                        </a:rPr>
                        <a:t>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 </a:t>
                      </a:r>
                      <a:r>
                        <a:rPr lang="ru-RU" sz="900" u="none" strike="noStrike" dirty="0" smtClean="0">
                          <a:effectLst/>
                        </a:rPr>
                        <a:t>458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848</a:t>
                      </a:r>
                      <a:r>
                        <a:rPr lang="ru-RU" sz="900" u="none" strike="noStrike" dirty="0" smtClean="0">
                          <a:effectLst/>
                        </a:rPr>
                        <a:t>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Реализация мероприятий подпрограммы позволит создать условия для: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развития различных форм отдыха детей и молодежи, детского и молодежного туризма и спорта;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формирования системы выявления, а также поддержки одаренных детей, победителей предметных олимпиад, творческих конкурсов;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поддержки детских и молодежных общественных организаций, волонтеров, оказания государственной поддержки детей-сирот, детей, оставшихся без попечения родителей;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реализации мер по профилактике детской заболеваемости и инвалидности, безнадзорности и правонарушений несовершеннолетних;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формирования эффективной комплексной социальной защиты и интеграции в общество детей, находящихся в трудной жизненной ситуации;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обеспечения детей школьного возраста отдыхом в каникулярный период;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обеспечения детей и молодежи отдыхом в течение года (за исключением каникулярного периода);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улучшения жизнедеятельности и решение проблем неблагополучия детей;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обеспечения детей и молодежи занятостью в каникулярный период;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обеспечения укомплектования персоналом организаций отдыха.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8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Сохранение, изучение и развитие государственных языков Республики Татарстан и других языков в Республике Татарстан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141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250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122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140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122 </a:t>
                      </a:r>
                      <a:r>
                        <a:rPr lang="ru-RU" sz="900" u="none" strike="noStrike" dirty="0" smtClean="0">
                          <a:effectLst/>
                        </a:rPr>
                        <a:t>610,0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Программой предусмотрено проведение следующих мероприятий: перевод на татарский язык социально значимых федеральных законов и иных нормативных правовых актов; создание и обеспечение функционирования Центра языковой сертификации по татарскому языку; разработку анимационных и мультимедийных образовательных проектов; составление и издание разных типов словарей, разговорников татарского языка;  ежегодное комплектование фондов библиотек Республики Татарстан национальной и краеведческой литературой и периодическими изданиями, в том числе на языках народов Республики Татарстан; 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грантовую</a:t>
                      </a:r>
                      <a:r>
                        <a:rPr lang="ru-RU" sz="800" u="none" strike="noStrike" dirty="0" smtClean="0">
                          <a:effectLst/>
                        </a:rPr>
                        <a:t> поддержку общественных и частных инициатив по сохранению, развитию и популяризации языков народов, проживающих в Республике Татарстан; социолингвистический мониторинг этноязыковой ситуации в Республике Татарстан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2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Организация деятельности по профилактике правонарушений и преступлений в Республике Татарстан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153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542</a:t>
                      </a:r>
                      <a:r>
                        <a:rPr lang="ru-RU" sz="900" u="none" strike="noStrike" dirty="0" smtClean="0">
                          <a:effectLst/>
                        </a:rPr>
                        <a:t>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161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183</a:t>
                      </a:r>
                      <a:r>
                        <a:rPr lang="ru-RU" sz="900" u="none" strike="noStrike" dirty="0" smtClean="0">
                          <a:effectLst/>
                        </a:rPr>
                        <a:t>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143 940,4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Реализация мероприятий подпрограммы позволит создать  условия для: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снижения уровня преступности на территории Республики Татарстан;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применения инновационных форм и методов работы с несовершеннолетними, активизация и совершенствование нравственного и патриотического воспитания детей и молодежи;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организации подготовки осужденных к освобождению из мест лишения свободы;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организации деятельности органов внутренних дел в обеспечении общественной безопасности и внедрение современных технических средств для обеспечения правопорядка и безопасности в общественных местах и раскрытия преступлений;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обеспечения правопорядка на улицах.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6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1600" dirty="0"/>
              <a:t>Сведения о программных мероприятиях, планируемых к реализации за счет средств бюджета Республики Татарстан в </a:t>
            </a:r>
            <a:r>
              <a:rPr lang="ru-RU" sz="1600" dirty="0" smtClean="0"/>
              <a:t>2018 </a:t>
            </a:r>
            <a:r>
              <a:rPr lang="ru-RU" sz="1600" dirty="0"/>
              <a:t>- </a:t>
            </a:r>
            <a:r>
              <a:rPr lang="ru-RU" sz="1600" dirty="0" smtClean="0"/>
              <a:t>2020 годах, </a:t>
            </a:r>
            <a:r>
              <a:rPr lang="ru-RU" sz="1600" dirty="0" err="1" smtClean="0"/>
              <a:t>тыс.рублей</a:t>
            </a:r>
            <a:r>
              <a:rPr lang="ru-RU" sz="1600" dirty="0"/>
              <a:t> </a:t>
            </a:r>
            <a:r>
              <a:rPr lang="ru-RU" sz="1600" dirty="0" smtClean="0"/>
              <a:t>(продолжение)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942451"/>
              </p:ext>
            </p:extLst>
          </p:nvPr>
        </p:nvGraphicFramePr>
        <p:xfrm>
          <a:off x="514350" y="620785"/>
          <a:ext cx="8499025" cy="61061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9471"/>
                <a:gridCol w="1715785"/>
                <a:gridCol w="854938"/>
                <a:gridCol w="854938"/>
                <a:gridCol w="854938"/>
                <a:gridCol w="3938955"/>
              </a:tblGrid>
              <a:tr h="2860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Ожидаемые результаты от реализации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7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</a:rPr>
                        <a:t>ВСЕГО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5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740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885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4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909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910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effectLst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916 304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576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Стратегическое управление талантами на 2015 </a:t>
                      </a:r>
                      <a:r>
                        <a:rPr lang="ru-RU" sz="900" u="none" strike="noStrike" dirty="0" smtClean="0">
                          <a:effectLst/>
                        </a:rPr>
                        <a:t>– 2020г.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119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050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119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050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119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050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Программой предусмотрено обеспечение развертывания преемственной системы развития интеллектуально-творческого потенциала детей, молодежи, их профессиональных компетенций и стратегическое управление талантами в интересах инновационного развития Республики Татарстан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4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6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Обеспечение жильем молодых семей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50 000,0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50 000,0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50 000,0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800" u="none" strike="noStrike" dirty="0" smtClean="0">
                          <a:effectLst/>
                        </a:rPr>
                        <a:t>Обеспечение жильем молодых семей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812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Реализация государственной национальной политики в Республике Татарстан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48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302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43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422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54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020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ts val="800"/>
                        </a:lnSpc>
                      </a:pPr>
                      <a:r>
                        <a:rPr lang="ru-RU" sz="800" u="none" strike="noStrike" dirty="0" smtClean="0">
                          <a:effectLst/>
                        </a:rPr>
                        <a:t>Программой предусмотрено проведение следующих мероприятий: организация курсов по изучению русского языка, истории России и основ законодательства Российской Федерации для трудовых мигрантов; организация и проведение комплекса ежегодных мероприятий, посвященных празднованию Дня родного языка и Дня русского языка; проведение праздника тюркских народов "</a:t>
                      </a:r>
                      <a:r>
                        <a:rPr lang="ru-RU" sz="800" u="none" strike="noStrike" dirty="0" err="1" smtClean="0">
                          <a:effectLst/>
                        </a:rPr>
                        <a:t>Науруз</a:t>
                      </a:r>
                      <a:r>
                        <a:rPr lang="ru-RU" sz="800" u="none" strike="noStrike" dirty="0" smtClean="0">
                          <a:effectLst/>
                        </a:rPr>
                        <a:t>"; создание цикла теле- и радиопередач просветительского характера, знакомящих с культурой, традициями разных народов, представители которых проживают в Республике Татарстан, и направленных на гармонизацию межнациональных и межконфессиональных отношений; проведение Всероссийского журналистского конкурса "Многоликая Россия"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80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Развитие государственной гражданской службы Республики Татарстан и муниципальной службы в Республике Татарстан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37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735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34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585</a:t>
                      </a:r>
                      <a:r>
                        <a:rPr lang="ru-RU" sz="900" u="none" strike="noStrike" dirty="0" smtClean="0">
                          <a:effectLst/>
                        </a:rPr>
                        <a:t>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Ежегодно</a:t>
                      </a:r>
                      <a:r>
                        <a:rPr lang="ru-RU" sz="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 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</a:t>
                      </a:r>
                      <a:r>
                        <a:rPr lang="ru-RU" sz="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квалификации, профессиональной переподготовки 33 процентов государственных гражданских служащих и муниципальных служащих. 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Ежеквартальное формирование рейтинга государственных органов, органов местного самоуправления на основе мониторинга эффективности кадровой работы.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Разработка и внедрение стандартов структуры органов местного самоуправления.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Наличие ежегодно актуализированных локальных правовых актов исполнительных органов государственной власти Республики Татарстан, органов местного самоуправления о ключевых показателях эффективности деятельности государственных гражданских служащих и муниципальных служащих.	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Детализация квалификационных требований к знаниям и умениям, необходимым для исполнения должностных обязанностей, в зависимости от области и вида профессиональной служебной деятельности государственного гражданского служащего, а также квалификационных требований к специальности, направлению подготовки, которые необходимы для замещения должности государственной гражданской службы.	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Создание единого центра поиска, профессиональной ориентации и оценки граждан, поступающих на государственную гражданскую службу	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Наличие кадрового резерва для замещения должностей в кадровых подразделениях государственных органов	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Организация и проведение ежегодного конкурса «Лучший государственный гражданский служащий Республики Татарстан». 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Сформированная электронная доска почета государственных гражданских служащих Республики Татарстан.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ts val="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Подготовка предложений по интеграции Единой информационной системы кадрового состава государственной гражданской службы Республики Татарстан и муниципальной службы в Республике Татарстан с Федеральным порталом государственной службы и управленческих кадров, а также с подсистемой расчета стимулирующих выплат государственным гражданским служащим и муниципальным служащим Республики Татарстан на основе достижений</a:t>
                      </a:r>
                      <a:r>
                        <a:rPr lang="ru-RU" sz="8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функциональных и процессных показателей</a:t>
                      </a:r>
                      <a:r>
                        <a:rPr lang="ru-RU" sz="1350" b="0" i="0" u="none" strike="noStrike" baseline="0" dirty="0" smtClean="0"/>
                        <a:t>	</a:t>
                      </a:r>
                      <a:endParaRPr lang="ru-RU" sz="80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2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9"/>
            <a:ext cx="8088112" cy="33496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Составление, рассмотрение и утверждение проекта закона Республики Татарстан о бюджете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928184"/>
              </p:ext>
            </p:extLst>
          </p:nvPr>
        </p:nvGraphicFramePr>
        <p:xfrm>
          <a:off x="552449" y="381001"/>
          <a:ext cx="8467725" cy="6409855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87794"/>
                <a:gridCol w="8179931"/>
              </a:tblGrid>
              <a:tr h="214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Проект бюджета Республики Татарстан составляется на основе прогноза социально-экономического развития Республики Татарстан в целях финансового обеспечения расходных обязательств Республики Татарстан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14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Проект бюджета Республики Татарстан составляется и утверждается сроком на три года - очередной финансовый год и плановый период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11682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Составление проекта бюджета Республики Татарстан основывается на: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1) положениях послания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Федерации;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2) послании Президента Республики Татарстан Государственному Совету Республики Татарстан;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3) основных направлениях бюджетной политики Республики Татарстан и основных направлениях налоговой политики Республики Татарстан;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4) прогнозе социально-экономического развития Республики Татарстан;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5) бюджетном прогнозе Республики Татарстан (проекте бюджетного прогноза, проекте изменений бюджетного прогноза) на долгосрочный период;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6) государственных программах Республики Татарстан (проектах государственных программ, проектах изменений указанных программ)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320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Порядок и сроки составления проекта бюджета Республики Татарстан устанавливаются Кабинетом Министров Республики Татарстан с соблюдением требований, установленных Бюджетным кодексом Российской Федерации и Бюджетным кодексом Республики Татарстан.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32008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Внесение Кабинетом Министров Республики Татарстан проекта закона Республики Татарстан о бюджете Республики Татарстан Президенту Республики Татарстан осуществляется не позднее 10 дней до внесения проекта указанного закона в Государственный Совет Республики Татарстан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14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Президент Республики Татарстан вносит на рассмотрение Государственного Совета Республики Татарстан проект закона Республики Татарстан о бюджете Республики Татарстан на очередной финансовый год и плановый период не позднее 15 октября текущего года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214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Проект закона Республики Татарстан о бюджете Республики Татарстан считается внесенным в срок, если он доставлен в Государственный Совет Республики Татарстан до 24.00 часов 15 октября текущего года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426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Проект закона Республики Татарстан о бюджете Республики Татарстан на очередной финансовый год и плановый период, внесенный с соблюдением требований законодательства, направляется Председателем Государственного Совета Республики Татарстан в комитеты Государственного Совета Республики Татарстан, другим субъектам права законодательной инициативы для внесения замечаний и предложений, а также в Счетную палату Республики Татарстан на заключение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426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Государственный Совет Республики Татарстан рассматривает проект закона Республики Татарстан о бюджете Республики Татарстан на очередной финансовый год и плановый период в первом чтении в срок, определяемый Председателем Государственного Совета Республики Татарстан, но не превышающий 30 дней со дня его внесения в Государственный Совет Республики Татарстан Президентом Республики Татарстан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426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При рассмотрении в первом чтении проекта закона Республики Татарстан о бюджете Республики Татарстан на очередной финансовый год и плановый период Государственный Совет Республики Татарстан заслушивает доклад Президента Республики Татарстан или уполномоченных им лиц, содоклад председателя Комитета по бюджету, а также доклад Председателя Счетной палаты Республики Татарстан и принимает решение о принятии или об отклонении указанного законопроекта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7441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Государственный Совет Республики Татарстан рассматривает во втором чтении проект закона Республики Татарстан о бюджете Республики Татарстан на очередной финансовый год и плановый период в срок, определяемый Государственным Советом Республики Татарстан, но не превышающий 30 дней со дня принятия указанного законопроекта в первом чтении.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Субъекты, имеющие право законодательной инициативы, направляют свои поправки в Комитет по бюджету в срок, определяемый Государственным Советом Республики Татарстан.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Комитет по бюджету рассматривает поправки в соответствии с Регламентом Государственного Совета Республики Татарстан и проводит экспертизу представленных поправок, с учетом которой принимается решение Комитета по бюджету по поправке.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  <a:tr h="4261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913" marR="2913" marT="291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40" u="none" strike="noStrike" dirty="0">
                          <a:effectLst/>
                        </a:rPr>
                        <a:t>Государственный Совет Республики Татарстан рассматривает в третьем чтении проект закона Республики Татарстан о бюджете Республики Татарстан на очередной финансовый год и плановый период в срок, определяемый Государственным Советом Республики Татарстан, но не превышающий 15 дней со дня принятия указанного законопроекта во втором чтении.</a:t>
                      </a:r>
                      <a:br>
                        <a:rPr lang="ru-RU" sz="940" u="none" strike="noStrike" dirty="0">
                          <a:effectLst/>
                        </a:rPr>
                      </a:br>
                      <a:r>
                        <a:rPr lang="ru-RU" sz="940" u="none" strike="noStrike" dirty="0">
                          <a:effectLst/>
                        </a:rPr>
                        <a:t>При рассмотрении в третьем чтении указанный законопроект голосуется в целом. Внесение в него поправок не допускается</a:t>
                      </a:r>
                      <a:endParaRPr lang="ru-RU" sz="94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0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Сведения о программных мероприятиях, планируемых к реализации за счет средств бюджета Республики Татарстан в </a:t>
            </a:r>
            <a:r>
              <a:rPr lang="ru-RU" sz="1600" dirty="0" smtClean="0"/>
              <a:t>2018 </a:t>
            </a:r>
            <a:r>
              <a:rPr lang="ru-RU" sz="1600" dirty="0"/>
              <a:t>- </a:t>
            </a:r>
            <a:r>
              <a:rPr lang="ru-RU" sz="1600" dirty="0" smtClean="0"/>
              <a:t>2020 годах, </a:t>
            </a:r>
            <a:r>
              <a:rPr lang="ru-RU" sz="1600" dirty="0" err="1" smtClean="0"/>
              <a:t>тыс.рублей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(продолжение)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568950"/>
              </p:ext>
            </p:extLst>
          </p:nvPr>
        </p:nvGraphicFramePr>
        <p:xfrm>
          <a:off x="514350" y="801653"/>
          <a:ext cx="8499025" cy="513692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9180"/>
                <a:gridCol w="1776076"/>
                <a:gridCol w="854938"/>
                <a:gridCol w="854938"/>
                <a:gridCol w="854938"/>
                <a:gridCol w="3938955"/>
              </a:tblGrid>
              <a:tr h="467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Ожидаемые результаты от реализации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59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</a:rPr>
                        <a:t>ВСЕГО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5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740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885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4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909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910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effectLst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916 304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64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Сохранение национальной идентичности татарского народа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42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097,1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31</a:t>
                      </a:r>
                      <a:r>
                        <a:rPr lang="ru-RU" sz="900" u="none" strike="noStrike" baseline="0" dirty="0" smtClean="0">
                          <a:effectLst/>
                        </a:rPr>
                        <a:t> 298</a:t>
                      </a:r>
                      <a:r>
                        <a:rPr lang="ru-RU" sz="900" u="none" strike="noStrike" dirty="0" smtClean="0">
                          <a:effectLst/>
                        </a:rPr>
                        <a:t>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Программой предусмотрено проведение следующих мероприятий:  проведение серии этносоциологических исследований, направленных на изучение идентичности татарского народа; содействие в развитии и продвижении интернет-проекта "Татар иле"; проведение ежегодного Всероссийского форума татарских религиозных деятелей "Национальная самобытность и религия"; содействие в организации Федерального Сабантуя, Всероссийского сельского Сабантуя, учебы режиссеров и организаторов праздника "Сабантуй" из регионов Российской Федерации и зарубежных стран в г. Казани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46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Профилактика наркотизации населения в Республике Татарстан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20 980,0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20 980,0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20 980,0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Реализация мероприятий подпрограммы позволит создать условия для: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наращивания усилий правоохранительных органов по борьбе с незаконным оборотом наркотиков;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совершенствования системы лечебной и реабилитационной помощи наркозависимым, психотерапевтической работы с родственниками;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формирования у населения отрицательного отношения к потреблению наркотиков;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для вовлечения детей и молодежи в систематические занятия в кружках по интересам, физической культурой и спортом, развитие волонтерского движения;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- совершенствования организационного, нормативно-правового и методического обеспечения антинаркотической деятельности.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8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11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Популяризация рабочих и инженерных профессий в Республике Татарстан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10 000,0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10 000,0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10 000,0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Программой предусмотрено проведение следующих мероприятий: изготовление и трансляция видеофильмов, видеоклипов, организация циклов тематических теле- и радиопередач о рабочих профессиях; Выпуск в печатных и сетевых изданиях тематической специальной полосы по вопросам популяризации рабочих и инженерных профессий;</a:t>
                      </a:r>
                    </a:p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Создание и сопровождение на Интернет-портале государственной службы занятости блока "Профессиональная ориентация молодежи";</a:t>
                      </a:r>
                    </a:p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Организация и проведение среди учащихся Республиканского конкурса сочинений о профессиях "Билет в будущее";</a:t>
                      </a:r>
                    </a:p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Проведение социологических исследований и мониторинга профессиональных намерений, предпочтений, мотиваций обучающихся в общеобразовательных и профессиональных образовательных организациях, молодых рабочих и специалистов;</a:t>
                      </a:r>
                    </a:p>
                    <a:p>
                      <a:pPr algn="l" fontAlgn="t"/>
                      <a:r>
                        <a:rPr lang="ru-RU" sz="800" u="none" strike="noStrike" dirty="0" smtClean="0">
                          <a:effectLst/>
                        </a:rPr>
                        <a:t>Организация и проведение мероприятий по профессиональной ориентации молодежи на востребованные рынком труда рабочие профессии и инженерные специальности.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4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Сведения о программных мероприятиях, планируемых к реализации за счет средств бюджета Республики Татарстан в </a:t>
            </a:r>
            <a:r>
              <a:rPr lang="ru-RU" sz="1600" dirty="0" smtClean="0"/>
              <a:t>2018 </a:t>
            </a:r>
            <a:r>
              <a:rPr lang="ru-RU" sz="1600" dirty="0"/>
              <a:t>- </a:t>
            </a:r>
            <a:r>
              <a:rPr lang="ru-RU" sz="1600" dirty="0" smtClean="0"/>
              <a:t>2020 годах, </a:t>
            </a:r>
            <a:r>
              <a:rPr lang="ru-RU" sz="1600" dirty="0" err="1" smtClean="0"/>
              <a:t>тыс.рублей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(продолжение)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755"/>
              </p:ext>
            </p:extLst>
          </p:nvPr>
        </p:nvGraphicFramePr>
        <p:xfrm>
          <a:off x="514350" y="801655"/>
          <a:ext cx="8499025" cy="5562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9471"/>
                <a:gridCol w="1715785"/>
                <a:gridCol w="854938"/>
                <a:gridCol w="854938"/>
                <a:gridCol w="854938"/>
                <a:gridCol w="3938955"/>
              </a:tblGrid>
              <a:tr h="3036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Ожидаемые результаты от реализации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</a:rPr>
                        <a:t>ВСЕГО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5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740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885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4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909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910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effectLst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916 304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268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Реализация антикоррупционной политики в Республике Татарстан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5 </a:t>
                      </a:r>
                      <a:r>
                        <a:rPr lang="ru-RU" sz="900" u="none" strike="noStrike" dirty="0" smtClean="0">
                          <a:effectLst/>
                        </a:rPr>
                        <a:t>040,0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5 </a:t>
                      </a:r>
                      <a:r>
                        <a:rPr lang="ru-RU" sz="900" u="none" strike="noStrike" dirty="0" smtClean="0">
                          <a:effectLst/>
                        </a:rPr>
                        <a:t>161,0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5 </a:t>
                      </a:r>
                      <a:r>
                        <a:rPr lang="ru-RU" sz="900" u="none" strike="noStrike" dirty="0" smtClean="0">
                          <a:effectLst/>
                        </a:rPr>
                        <a:t>284,0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</a:rPr>
                        <a:t>Реализация мероприятий программы позволит создать  условия для: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совершенствования инструментов и механизмов, в том числе правовых и организационных, противодействия коррупции;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выявления и устранение коррупциогенных факторов в нормативных правовых актах и проектах нормативных правовых актов посредством проведения антикоррупционной экспертизы, обеспечение условий для проведения независимой антикоррупционной экспертизы проектов нормативных правовых актов;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оценки состояния коррупции посредством проведения мониторинговых исследований;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активизации антикоррупционного обучения и антикоррупционной пропаганды, вовлечение кадровых, материальных, информационных и других ресурсов гражданского общества в противодействие коррупции;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обеспечения открытости, доступности для населения деятельности государственных и муниципальных органов, укрепление их связи с гражданским обществом, стимулирование антикоррупционной активности общественности;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обеспечения открытости, добросовестной конкуренции и объективности при осуществлении закупок товаров, работ, услуг для обеспечения государственных и муниципальных нужд;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последовательного снижение административного давления на предпринимательство (бизнес-структуры);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- повышения эффективности взаимодействия органов государственной власти Республики Татарстан с правоохранительными органами;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- усиления мер по минимизации бытовой коррупции;</a:t>
                      </a:r>
                      <a:br>
                        <a:rPr lang="ru-RU" sz="800" u="none" strike="noStrike">
                          <a:effectLst/>
                        </a:rPr>
                      </a:br>
                      <a:r>
                        <a:rPr lang="ru-RU" sz="800" u="none" strike="noStrike">
                          <a:effectLst/>
                        </a:rPr>
                        <a:t> - стимулирования антикоррупционного поведения государственных и муниципальных служащих.</a:t>
                      </a:r>
                      <a:endParaRPr lang="ru-RU" sz="8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0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13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Развитие комплексной системы защиты прав потребителей в Республике Татарстан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4 900,0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4 900,0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4 900,0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1.Снижение количества обращений граждан по фактам нарушений законодательства Российской Федерации в области защиты прав потребителей;        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2. Увеличение количества консультаций, полученных потребителями по вопросам защиты их прав;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3. Увеличение количества хозяйствующих субъектов, прослушавших семинары по вопросам соблюдения требований законодательства о защите прав потребителей;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4.  Увеличение количества учащихся образовательных учреждений республики, принявших участие в занятиях по основам законодательства о защите прав потребителей;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5. Увеличение  количества исследований и экспертиз товаров (работ, услуг), реализуемых на потребительском рынке республики, с последующим размещением результатов в средствах массовой информации;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6. Увеличение количества выпущенных в средствах массовой информации материалов (печатных, радио-, видео-, интернет), касающихся вопросов защиты прав потребителей. 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0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55170" y="46038"/>
            <a:ext cx="8047291" cy="582612"/>
          </a:xfrm>
        </p:spPr>
        <p:txBody>
          <a:bodyPr>
            <a:noAutofit/>
          </a:bodyPr>
          <a:lstStyle/>
          <a:p>
            <a:r>
              <a:rPr lang="ru-RU" sz="1400" dirty="0"/>
              <a:t>Сведения о программных мероприятиях, планируемых к реализации за счет средств бюджета Республики Татарстан в </a:t>
            </a:r>
            <a:r>
              <a:rPr lang="ru-RU" sz="1400" dirty="0" smtClean="0"/>
              <a:t>2018 </a:t>
            </a:r>
            <a:r>
              <a:rPr lang="ru-RU" sz="1400" dirty="0"/>
              <a:t>- </a:t>
            </a:r>
            <a:r>
              <a:rPr lang="ru-RU" sz="1400" dirty="0" smtClean="0"/>
              <a:t>2020 годах, </a:t>
            </a:r>
            <a:r>
              <a:rPr lang="ru-RU" sz="1400" dirty="0" err="1" smtClean="0"/>
              <a:t>тыс.рублей</a:t>
            </a:r>
            <a:r>
              <a:rPr lang="ru-RU" sz="1400" dirty="0" smtClean="0"/>
              <a:t>. (продолжение)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5133"/>
              </p:ext>
            </p:extLst>
          </p:nvPr>
        </p:nvGraphicFramePr>
        <p:xfrm>
          <a:off x="514350" y="615298"/>
          <a:ext cx="8499025" cy="619570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9471"/>
                <a:gridCol w="1715785"/>
                <a:gridCol w="854938"/>
                <a:gridCol w="854938"/>
                <a:gridCol w="854938"/>
                <a:gridCol w="3938955"/>
              </a:tblGrid>
              <a:tr h="351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Ожидаемые результаты от реализации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0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</a:rPr>
                        <a:t>ВСЕГО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5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740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885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4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909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910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effectLst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916 304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7883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Сельская молодежь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4 491,6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4 491,6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4 491,6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Р</a:t>
                      </a:r>
                      <a:r>
                        <a:rPr lang="ru-RU" sz="790" u="none" strike="noStrike" dirty="0">
                          <a:effectLst/>
                        </a:rPr>
                        <a:t>еализация мероприятий подпрограммы позволит создать условия для:</a:t>
                      </a:r>
                      <a:br>
                        <a:rPr lang="ru-RU" sz="790" u="none" strike="noStrike" dirty="0">
                          <a:effectLst/>
                        </a:rPr>
                      </a:br>
                      <a:r>
                        <a:rPr lang="ru-RU" sz="790" u="none" strike="noStrike" dirty="0">
                          <a:effectLst/>
                        </a:rPr>
                        <a:t>- повышения общественно-политической, социальной активности сельской молодежи, обучения сельской молодежи социальному проектированию и вовлечение молодежи в реализацию программ социального развития села;</a:t>
                      </a:r>
                      <a:br>
                        <a:rPr lang="ru-RU" sz="790" u="none" strike="noStrike" dirty="0">
                          <a:effectLst/>
                        </a:rPr>
                      </a:br>
                      <a:r>
                        <a:rPr lang="ru-RU" sz="790" u="none" strike="noStrike" dirty="0">
                          <a:effectLst/>
                        </a:rPr>
                        <a:t>- обучения сельской молодежи основам бизнес-планирования, содействия занятости молодежи в сельской местности и вовлечение молодежи в реализацию программ экономического развития села;</a:t>
                      </a:r>
                      <a:br>
                        <a:rPr lang="ru-RU" sz="790" u="none" strike="noStrike" dirty="0">
                          <a:effectLst/>
                        </a:rPr>
                      </a:br>
                      <a:r>
                        <a:rPr lang="ru-RU" sz="790" u="none" strike="noStrike" dirty="0">
                          <a:effectLst/>
                        </a:rPr>
                        <a:t>- содействия духовному, физическому и творческому развитию сельской молодежи.</a:t>
                      </a:r>
                      <a:endParaRPr lang="ru-RU" sz="79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40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15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Стратегия развития образования в Республике Татарстан "</a:t>
                      </a:r>
                      <a:r>
                        <a:rPr lang="ru-RU" sz="900" u="none" strike="noStrike" dirty="0" err="1">
                          <a:effectLst/>
                        </a:rPr>
                        <a:t>Килэчэк</a:t>
                      </a:r>
                      <a:r>
                        <a:rPr lang="ru-RU" sz="900" u="none" strike="noStrike" dirty="0">
                          <a:effectLst/>
                        </a:rPr>
                        <a:t>" - "Будущее"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768 132,4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r>
                        <a:rPr lang="ru-RU" sz="790" u="none" strike="noStrike" dirty="0" smtClean="0">
                          <a:effectLst/>
                        </a:rPr>
                        <a:t>Программой предусмотрено проведение следующих мероприятий: </a:t>
                      </a:r>
                    </a:p>
                    <a:p>
                      <a:pPr algn="l" fontAlgn="t"/>
                      <a:r>
                        <a:rPr lang="ru-RU" sz="790" u="none" strike="noStrike" dirty="0" smtClean="0">
                          <a:effectLst/>
                        </a:rPr>
                        <a:t>- повышение квалификации и профессиональную переподготовку педагогических работников;</a:t>
                      </a:r>
                    </a:p>
                    <a:p>
                      <a:pPr algn="l" fontAlgn="t"/>
                      <a:r>
                        <a:rPr lang="ru-RU" sz="790" u="none" strike="noStrike" dirty="0" smtClean="0">
                          <a:effectLst/>
                        </a:rPr>
                        <a:t>- предоставление </a:t>
                      </a:r>
                      <a:r>
                        <a:rPr lang="ru-RU" sz="790" u="none" strike="noStrike" dirty="0" err="1" smtClean="0">
                          <a:effectLst/>
                        </a:rPr>
                        <a:t>грантовой</a:t>
                      </a:r>
                      <a:r>
                        <a:rPr lang="ru-RU" sz="790" u="none" strike="noStrike" dirty="0" smtClean="0">
                          <a:effectLst/>
                        </a:rPr>
                        <a:t> поддержки педагогическим работникам общеобразовательных организаций, организаций дополнительного образования, профессиональных образовательных организаций;</a:t>
                      </a:r>
                    </a:p>
                    <a:p>
                      <a:pPr algn="l" fontAlgn="t"/>
                      <a:r>
                        <a:rPr lang="ru-RU" sz="790" u="none" strike="noStrike" dirty="0" smtClean="0">
                          <a:effectLst/>
                        </a:rPr>
                        <a:t>- пополнение фондов школьных библиотек;</a:t>
                      </a:r>
                    </a:p>
                    <a:p>
                      <a:pPr algn="l" fontAlgn="t"/>
                      <a:r>
                        <a:rPr lang="ru-RU" sz="790" u="none" strike="noStrike" dirty="0" smtClean="0">
                          <a:effectLst/>
                        </a:rPr>
                        <a:t>- предоставление субсидий частным дошкольным и общеобразовательным организациям;</a:t>
                      </a:r>
                    </a:p>
                    <a:p>
                      <a:pPr algn="l" fontAlgn="t"/>
                      <a:r>
                        <a:rPr lang="ru-RU" sz="790" u="none" strike="noStrike" dirty="0" smtClean="0">
                          <a:effectLst/>
                        </a:rPr>
                        <a:t>- закупку учебного оборудования для профессиональных образовательных организаций;</a:t>
                      </a:r>
                    </a:p>
                    <a:p>
                      <a:pPr algn="l" fontAlgn="t"/>
                      <a:r>
                        <a:rPr lang="ru-RU" sz="790" u="none" strike="noStrike" dirty="0" smtClean="0">
                          <a:effectLst/>
                        </a:rPr>
                        <a:t>- организацию выплат стипендий Президента Республики Татарстан для студентов, обучающихся по очной форме обучения в государственных образовательных организациях высшего образования, расположенных на территории Республики Татарстан, из числа победителей и призеров заключительного этапа всероссийской олимпиады школьников, международных олимпиад школьников, а также олимпиад школьников;</a:t>
                      </a:r>
                    </a:p>
                    <a:p>
                      <a:pPr algn="l" fontAlgn="t"/>
                      <a:r>
                        <a:rPr lang="ru-RU" sz="790" u="none" strike="noStrike" dirty="0" smtClean="0">
                          <a:effectLst/>
                        </a:rPr>
                        <a:t>- стипендиальную поддержку студентов организаций высшего образования по педагогическим направлениям;</a:t>
                      </a:r>
                    </a:p>
                    <a:p>
                      <a:pPr algn="l" fontAlgn="t"/>
                      <a:r>
                        <a:rPr lang="ru-RU" sz="790" u="none" strike="noStrike" dirty="0" smtClean="0">
                          <a:effectLst/>
                        </a:rPr>
                        <a:t>- мероприятия, связанные с оценкой качества образования.</a:t>
                      </a:r>
                      <a:endParaRPr lang="ru-RU" sz="79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3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16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Развитие института мировой юстиции в Республике Татарстан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57 </a:t>
                      </a:r>
                      <a:r>
                        <a:rPr lang="ru-RU" sz="900" u="none" strike="noStrike" dirty="0" smtClean="0">
                          <a:effectLst/>
                        </a:rPr>
                        <a:t>400,0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>
                          <a:effectLst/>
                        </a:rPr>
                        <a:t> 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90" u="none" strike="noStrike" dirty="0">
                          <a:effectLst/>
                        </a:rPr>
                        <a:t>Реализация мероприятий  программы позволит создать условия для:</a:t>
                      </a:r>
                      <a:br>
                        <a:rPr lang="ru-RU" sz="790" u="none" strike="noStrike" dirty="0">
                          <a:effectLst/>
                        </a:rPr>
                      </a:br>
                      <a:r>
                        <a:rPr lang="ru-RU" sz="790" u="none" strike="noStrike" dirty="0">
                          <a:effectLst/>
                        </a:rPr>
                        <a:t>- осуществления государственной политики в сфере юстиции в пределах полномочий Республики Татарстан;</a:t>
                      </a:r>
                      <a:br>
                        <a:rPr lang="ru-RU" sz="790" u="none" strike="noStrike" dirty="0">
                          <a:effectLst/>
                        </a:rPr>
                      </a:br>
                      <a:r>
                        <a:rPr lang="ru-RU" sz="790" u="none" strike="noStrike" dirty="0">
                          <a:effectLst/>
                        </a:rPr>
                        <a:t>- развития и укрепления института мировой юстиции в Республике Татарстан</a:t>
                      </a:r>
                      <a:r>
                        <a:rPr lang="ru-RU" sz="800" u="none" strike="noStrike" dirty="0">
                          <a:effectLst/>
                        </a:rPr>
                        <a:t>.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9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</a:rPr>
                        <a:t>17</a:t>
                      </a:r>
                      <a:endParaRPr lang="ru-RU" sz="900" b="0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Реализация подпрограммы "Доступная среда"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11 440,9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90" u="none" strike="noStrike" dirty="0">
                          <a:effectLst/>
                        </a:rPr>
                        <a:t>Реализация мероприятий подпрограммы  по позволит создать условия для повышения уровня доступности приоритетных объектов и услуг в приоритетных сферах жизнедеятельности инвалидов и других маломобильных групп населения в Республике Татарстан.</a:t>
                      </a:r>
                      <a:endParaRPr lang="ru-RU" sz="79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44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18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Дети Татарстана на 2016 - 2018 годы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8 645,0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790" u="none" strike="noStrike" dirty="0">
                          <a:effectLst/>
                        </a:rPr>
                        <a:t>Реализация мероприятий подпрограммы  позволит создать условия для:</a:t>
                      </a:r>
                      <a:br>
                        <a:rPr lang="ru-RU" sz="790" u="none" strike="noStrike" dirty="0">
                          <a:effectLst/>
                        </a:rPr>
                      </a:br>
                      <a:r>
                        <a:rPr lang="ru-RU" sz="790" u="none" strike="noStrike" dirty="0">
                          <a:effectLst/>
                        </a:rPr>
                        <a:t>- развития общественно-государственной системы воспитания детей, обеспечивающей их социализацию, высокий уровень гражданственности, патриотичности, толерантности; обеспечение социально-значимого досуга;</a:t>
                      </a:r>
                      <a:br>
                        <a:rPr lang="ru-RU" sz="790" u="none" strike="noStrike" dirty="0">
                          <a:effectLst/>
                        </a:rPr>
                      </a:br>
                      <a:r>
                        <a:rPr lang="ru-RU" sz="790" u="none" strike="noStrike" dirty="0">
                          <a:effectLst/>
                        </a:rPr>
                        <a:t>- привлечение детей к участию в общественной жизни, </a:t>
                      </a:r>
                      <a:r>
                        <a:rPr lang="ru-RU" sz="790" u="none" strike="noStrike" dirty="0" smtClean="0">
                          <a:effectLst/>
                        </a:rPr>
                        <a:t>содействие </a:t>
                      </a:r>
                      <a:r>
                        <a:rPr lang="ru-RU" sz="790" u="none" strike="noStrike" dirty="0">
                          <a:effectLst/>
                        </a:rPr>
                        <a:t>развитию детского движения, патриотическое воспитание, формирование </a:t>
                      </a:r>
                      <a:r>
                        <a:rPr lang="ru-RU" sz="790" u="none" strike="noStrike" dirty="0" smtClean="0">
                          <a:effectLst/>
                        </a:rPr>
                        <a:t>гражданственности </a:t>
                      </a:r>
                      <a:r>
                        <a:rPr lang="ru-RU" sz="790" u="none" strike="noStrike" dirty="0">
                          <a:effectLst/>
                        </a:rPr>
                        <a:t>и сохранение национальной идентичности подрастающего поколения;</a:t>
                      </a:r>
                      <a:br>
                        <a:rPr lang="ru-RU" sz="790" u="none" strike="noStrike" dirty="0">
                          <a:effectLst/>
                        </a:rPr>
                      </a:br>
                      <a:r>
                        <a:rPr lang="ru-RU" sz="790" u="none" strike="noStrike" dirty="0">
                          <a:effectLst/>
                        </a:rPr>
                        <a:t>- организации раб</a:t>
                      </a:r>
                      <a:r>
                        <a:rPr lang="ru-RU" sz="800" u="none" strike="noStrike" dirty="0">
                          <a:effectLst/>
                        </a:rPr>
                        <a:t>оты с детьми и подростками в учреждениях по месту </a:t>
                      </a:r>
                      <a:r>
                        <a:rPr lang="ru-RU" sz="800" u="none" strike="noStrike" dirty="0" smtClean="0">
                          <a:effectLst/>
                        </a:rPr>
                        <a:t>жительства.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6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Сведения о программных мероприятиях, планируемых к реализации за счет средств бюджета Республики Татарстан в </a:t>
            </a:r>
            <a:r>
              <a:rPr lang="ru-RU" sz="1600" dirty="0" smtClean="0"/>
              <a:t>2018 </a:t>
            </a:r>
            <a:r>
              <a:rPr lang="ru-RU" sz="1600" dirty="0"/>
              <a:t>- </a:t>
            </a:r>
            <a:r>
              <a:rPr lang="ru-RU" sz="1600" dirty="0" smtClean="0"/>
              <a:t>2020 годах, </a:t>
            </a:r>
            <a:r>
              <a:rPr lang="ru-RU" sz="1600" dirty="0" err="1" smtClean="0"/>
              <a:t>тыс.рублей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(окончание)</a:t>
            </a:r>
            <a:endParaRPr lang="ru-RU" sz="16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3757262"/>
              </p:ext>
            </p:extLst>
          </p:nvPr>
        </p:nvGraphicFramePr>
        <p:xfrm>
          <a:off x="514350" y="801655"/>
          <a:ext cx="8499025" cy="585276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9471"/>
                <a:gridCol w="1715785"/>
                <a:gridCol w="854938"/>
                <a:gridCol w="854938"/>
                <a:gridCol w="854938"/>
                <a:gridCol w="3938955"/>
              </a:tblGrid>
              <a:tr h="4594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Прогноз </a:t>
                      </a:r>
                      <a:br>
                        <a:rPr lang="ru-RU" sz="1000" b="1" u="none" strike="noStrike" dirty="0">
                          <a:effectLst/>
                        </a:rPr>
                      </a:br>
                      <a:r>
                        <a:rPr lang="ru-RU" sz="1000" b="1" u="none" strike="noStrike" dirty="0">
                          <a:effectLst/>
                        </a:rPr>
                        <a:t>на </a:t>
                      </a:r>
                      <a:r>
                        <a:rPr lang="ru-RU" sz="10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Ожидаемые результаты от реализации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7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effectLst/>
                        </a:rPr>
                        <a:t>ВСЕГО</a:t>
                      </a:r>
                      <a:endParaRPr lang="ru-RU" sz="900" b="1" i="0" u="none" strike="noStrike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5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740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885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effectLst/>
                        </a:rPr>
                        <a:t>4 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909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910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,3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 smtClean="0">
                          <a:effectLst/>
                        </a:rPr>
                        <a:t>4</a:t>
                      </a:r>
                      <a:r>
                        <a:rPr lang="ru-RU" sz="900" b="1" i="0" u="none" strike="noStrike" baseline="0" dirty="0" smtClean="0">
                          <a:effectLst/>
                        </a:rPr>
                        <a:t> 916 304</a:t>
                      </a:r>
                      <a:r>
                        <a:rPr lang="ru-RU" sz="900" b="1" i="0" u="none" strike="noStrike" dirty="0" smtClean="0">
                          <a:effectLst/>
                        </a:rPr>
                        <a:t>,9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98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19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Программа развития малого и среднего предпринимательства в Республике Татарстан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1 000 </a:t>
                      </a:r>
                      <a:r>
                        <a:rPr lang="ru-RU" sz="900" u="none" strike="noStrike" dirty="0">
                          <a:effectLst/>
                        </a:rPr>
                        <a:t>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1 000 000,0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u="none" strike="noStrike" dirty="0" smtClean="0">
                          <a:effectLst/>
                        </a:rPr>
                        <a:t>1 000 000,0</a:t>
                      </a:r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1. Увеличение доли среднесписочной численности работников (без внешних совместителей), занятых на </a:t>
                      </a:r>
                      <a:r>
                        <a:rPr lang="ru-RU" sz="800" u="none" strike="noStrike" dirty="0" err="1">
                          <a:effectLst/>
                        </a:rPr>
                        <a:t>микропредприятиях</a:t>
                      </a:r>
                      <a:r>
                        <a:rPr lang="ru-RU" sz="800" u="none" strike="noStrike" dirty="0">
                          <a:effectLst/>
                        </a:rPr>
                        <a:t>, малых и средних предприятиях и у индивидуальных предпринимателей, в общей численности занятого населения до 25 процентов;</a:t>
                      </a:r>
                      <a:br>
                        <a:rPr lang="ru-RU" sz="800" u="none" strike="noStrike" dirty="0">
                          <a:effectLst/>
                        </a:rPr>
                      </a:br>
                      <a:r>
                        <a:rPr lang="ru-RU" sz="800" u="none" strike="noStrike" dirty="0">
                          <a:effectLst/>
                        </a:rPr>
                        <a:t>2. Увеличение количества субъектов малого и среднего предпринимательства (включая индивидуальных предпринимателей) в расчете на 1 тыс. человек населения до 35 единиц.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Профилактика терроризма и экстремизма в Республике Татарстан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17 830,0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17 750,0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17 280,0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Реализация мероприятий подпрограммы предусматривает к 2020 году: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 увеличить долю населения, осуждающего политически мотивированное насилие, с 80 до 88 процентов;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 увеличить долю обучающихся в образовательных организациях граждан, обладающих достаточным иммунитетом к деструктивному воздействию, до 78 процентов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21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Патриотическое воспитание молодежи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Реализация мероприятий подпрограммы предусматривает: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 увеличение количества детей и молодежи, состоящих в патриотических клубах (объединениях) (2020 год - 37000 человек);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-увеличение охвата детей и молодежи мероприятиями патриотической направленности (2020 год - 54000 человек);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-совершенствование работы по подготовке молодежи к службе в армии: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-увеличение количества военно-спортивных профильных патриотических смен (2020 год - 61);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-увеличение количества детей и молодежи, прошедших подготовку в военно-спортивных лагерях (2020 год - 5700 человек);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-увеличение количества подготовленных специалистов в области патриотического воспитания (2020 год - 410 человек);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-повышение уровня духовно-нравственной культуры молодежи: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-повышение уровня гражданской идентичности;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-повышение степени готовности к выполнению обязанностей по защите Отечества;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-совершенствование работы по подготовке молодежи к службе в армии</a:t>
                      </a:r>
                      <a:br>
                        <a:rPr lang="ru-RU" sz="800" b="0" i="0" u="none" strike="noStrike" dirty="0">
                          <a:effectLst/>
                          <a:latin typeface="+mn-lt"/>
                        </a:rPr>
                      </a:b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131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Реализация подпрограммы "</a:t>
                      </a:r>
                      <a:r>
                        <a:rPr lang="ru-RU" sz="900" b="0" i="0" u="none" strike="noStrike" dirty="0" err="1">
                          <a:effectLst/>
                          <a:latin typeface="+mn-lt"/>
                        </a:rPr>
                        <a:t>Мирас</a:t>
                      </a:r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-Наследие"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10 000,0</a:t>
                      </a:r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900" b="0" i="0" u="none" strike="noStrike" dirty="0"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Реализация мероприятий подпрограммы ориентирована на  изучение и сохранение культурного наследия, обеспечение государственной охраны объектов </a:t>
                      </a: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культурного </a:t>
                      </a:r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наследия (памятников истории и культуры), сохранение культурных ценностей и пополнение архивного фонда.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17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418" y="100022"/>
            <a:ext cx="80286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Информация о качестве управления региональными финансами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7876" y="705957"/>
            <a:ext cx="8315011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результатам оценки качества управления региональными финансами за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год, проведенной в соответствии с приказом Министерства финансов Российской Федерации от 03.12.2010 № 552 «О Порядке осуществления мониторинга и оценки качества управления региональными финансами», Республике Татарстан присвоена II степень качества управления региональными финансами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надлежащее качество управления региональными финансами)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418" y="2661236"/>
            <a:ext cx="7651820" cy="357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http://minfin.ru/ru/perfomance/regions/monitoring_results/monitoring_finance/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7875" y="2942723"/>
            <a:ext cx="8315011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7477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Финансовая поддержка местных бюджетов в </a:t>
            </a:r>
            <a:r>
              <a:rPr lang="ru-RU" dirty="0" smtClean="0"/>
              <a:t>2018 </a:t>
            </a:r>
            <a:r>
              <a:rPr lang="ru-RU" dirty="0"/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62712"/>
              </p:ext>
            </p:extLst>
          </p:nvPr>
        </p:nvGraphicFramePr>
        <p:xfrm>
          <a:off x="661515" y="1183005"/>
          <a:ext cx="8241323" cy="480229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0627"/>
                <a:gridCol w="2150696"/>
              </a:tblGrid>
              <a:tr h="80831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1" u="none" strike="noStrike" dirty="0">
                          <a:effectLst/>
                        </a:rPr>
                        <a:t>Межбюджетные трансферты муниципальным образованиям, в </a:t>
                      </a:r>
                      <a:r>
                        <a:rPr lang="ru-RU" sz="2000" b="1" i="1" u="none" strike="noStrike" dirty="0" err="1">
                          <a:effectLst/>
                        </a:rPr>
                        <a:t>т.ч</a:t>
                      </a:r>
                      <a:r>
                        <a:rPr lang="ru-RU" sz="2000" b="1" i="1" u="none" strike="noStrike" dirty="0">
                          <a:effectLst/>
                        </a:rPr>
                        <a:t>.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1" i="1" u="none" strike="noStrike" dirty="0" smtClean="0">
                          <a:effectLst/>
                        </a:rPr>
                        <a:t>56</a:t>
                      </a:r>
                      <a:r>
                        <a:rPr lang="ru-RU" sz="2000" b="1" i="1" u="none" strike="noStrike" baseline="0" dirty="0" smtClean="0">
                          <a:effectLst/>
                        </a:rPr>
                        <a:t> 015 451</a:t>
                      </a:r>
                      <a:r>
                        <a:rPr lang="ru-RU" sz="2000" b="1" i="1" u="none" strike="noStrike" dirty="0" smtClean="0">
                          <a:effectLst/>
                        </a:rPr>
                        <a:t>,9</a:t>
                      </a:r>
                      <a:endParaRPr lang="ru-RU" sz="20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Дотации, из них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</a:rPr>
                        <a:t>11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338 086,4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effectLst/>
                        </a:rPr>
                        <a:t> - Дотации на выравнивание бюджетной обеспеченности муниципальных районов (городских округов)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723</a:t>
                      </a:r>
                      <a:r>
                        <a:rPr lang="ru-RU" sz="20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383,3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33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 dirty="0">
                          <a:effectLst/>
                        </a:rPr>
                        <a:t> - Дотации на выравнивание бюджетной обеспеченности поселений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u="none" strike="noStrike" dirty="0" smtClean="0">
                          <a:effectLst/>
                        </a:rPr>
                        <a:t>27</a:t>
                      </a:r>
                      <a:r>
                        <a:rPr lang="ru-RU" sz="2000" i="1" u="none" strike="noStrike" baseline="0" dirty="0" smtClean="0">
                          <a:effectLst/>
                        </a:rPr>
                        <a:t> 060,0</a:t>
                      </a:r>
                      <a:endParaRPr lang="ru-RU" sz="20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i="1" u="none" strike="noStrike">
                          <a:effectLst/>
                        </a:rPr>
                        <a:t> - Дотация по дополнительному нормативу НДФЛ </a:t>
                      </a:r>
                      <a:endParaRPr lang="ru-RU" sz="2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10</a:t>
                      </a:r>
                      <a:r>
                        <a:rPr lang="ru-RU" sz="20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587 643,1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Субсидии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18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373 792,3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Субвенции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25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048 771,0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59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Иные межбюджетные трансферты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2000" u="none" strike="noStrike" dirty="0" smtClean="0">
                          <a:effectLst/>
                        </a:rPr>
                        <a:t>1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254 802,2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35297" y="793820"/>
            <a:ext cx="172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err="1" smtClean="0"/>
              <a:t>тысяч.рублей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19571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  <a:noFill/>
        </p:spPr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</a:rPr>
              <a:t>Государственный долг Республики Татарстан </a:t>
            </a:r>
          </a:p>
        </p:txBody>
      </p:sp>
      <p:graphicFrame>
        <p:nvGraphicFramePr>
          <p:cNvPr id="9" name="Содержимое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1631"/>
              </p:ext>
            </p:extLst>
          </p:nvPr>
        </p:nvGraphicFramePr>
        <p:xfrm>
          <a:off x="329543" y="723616"/>
          <a:ext cx="8752083" cy="5624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4"/>
          <p:cNvSpPr txBox="1"/>
          <p:nvPr/>
        </p:nvSpPr>
        <p:spPr>
          <a:xfrm>
            <a:off x="3372077" y="1050485"/>
            <a:ext cx="93920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93,3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6074442" y="845668"/>
            <a:ext cx="97269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18184" y="1033859"/>
            <a:ext cx="1445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млрд.руб</a:t>
            </a:r>
            <a:r>
              <a:rPr lang="ru-RU" sz="2000" b="1" i="1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4705585" y="845667"/>
            <a:ext cx="102037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964093" y="1160494"/>
            <a:ext cx="900217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4"/>
          <p:cNvSpPr txBox="1"/>
          <p:nvPr/>
        </p:nvSpPr>
        <p:spPr>
          <a:xfrm>
            <a:off x="7380312" y="845669"/>
            <a:ext cx="9669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45401446"/>
              </p:ext>
            </p:extLst>
          </p:nvPr>
        </p:nvGraphicFramePr>
        <p:xfrm>
          <a:off x="514350" y="701674"/>
          <a:ext cx="8520113" cy="603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78263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dirty="0"/>
              <a:t>Долговая нагрузка на бюджет</a:t>
            </a:r>
            <a:br>
              <a:rPr lang="ru-RU" dirty="0"/>
            </a:br>
            <a:r>
              <a:rPr lang="ru-RU" dirty="0"/>
              <a:t> Республики Татарстан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805996" y="730249"/>
            <a:ext cx="1228467" cy="3604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2400" b="1" i="1" u="sng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6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23949" y="503193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Адрес: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420015, г. Казань, ул. Пушкина, д. 37</a:t>
            </a:r>
          </a:p>
          <a:p>
            <a:r>
              <a:rPr lang="ru-RU" sz="1400" b="1" dirty="0"/>
              <a:t>Телефон: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+7 (843) 264-79-06, 264-37-45</a:t>
            </a:r>
          </a:p>
          <a:p>
            <a:r>
              <a:rPr lang="ru-RU" sz="1400" b="1" dirty="0"/>
              <a:t>Факс: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+7 (843) 264-78-01</a:t>
            </a:r>
          </a:p>
          <a:p>
            <a:r>
              <a:rPr lang="ru-RU" sz="1400" b="1" dirty="0"/>
              <a:t>E-</a:t>
            </a:r>
            <a:r>
              <a:rPr lang="ru-RU" sz="1400" b="1" dirty="0" err="1"/>
              <a:t>Mail</a:t>
            </a:r>
            <a:r>
              <a:rPr lang="ru-RU" sz="1400" b="1" dirty="0"/>
              <a:t>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hlinkClick r:id="rId2"/>
              </a:rPr>
              <a:t>minfin@tatar.ru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57811" y="5732442"/>
            <a:ext cx="315996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000" b="1" dirty="0" smtClean="0">
                <a:solidFill>
                  <a:schemeClr val="accent3"/>
                </a:solidFill>
              </a:rPr>
              <a:t>www.minfin.tatarstan.ru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14750"/>
          <a:stretch/>
        </p:blipFill>
        <p:spPr>
          <a:xfrm>
            <a:off x="828674" y="323849"/>
            <a:ext cx="8084637" cy="4174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62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84139"/>
            <a:ext cx="8088112" cy="536348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Основные направления бюджетной </a:t>
            </a:r>
            <a:r>
              <a:rPr lang="ru-RU" dirty="0" smtClean="0"/>
              <a:t> и налоговой политики </a:t>
            </a:r>
            <a:r>
              <a:rPr lang="ru-RU" dirty="0"/>
              <a:t>Республики Татарстан</a:t>
            </a:r>
          </a:p>
          <a:p>
            <a:r>
              <a:rPr lang="ru-RU" dirty="0"/>
              <a:t>на </a:t>
            </a:r>
            <a:r>
              <a:rPr lang="ru-RU" dirty="0" smtClean="0"/>
              <a:t>2018 </a:t>
            </a:r>
            <a:r>
              <a:rPr lang="ru-RU" dirty="0"/>
              <a:t>год и на плановый период </a:t>
            </a:r>
            <a:r>
              <a:rPr lang="ru-RU" dirty="0" smtClean="0"/>
              <a:t>2019 </a:t>
            </a:r>
            <a:r>
              <a:rPr lang="ru-RU" dirty="0"/>
              <a:t>и </a:t>
            </a:r>
            <a:r>
              <a:rPr lang="ru-RU" dirty="0" smtClean="0"/>
              <a:t>2020 годов.</a:t>
            </a:r>
            <a:endParaRPr lang="ru-RU" dirty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4350" y="719138"/>
            <a:ext cx="850582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180340" algn="l"/>
              </a:tabLst>
            </a:pPr>
            <a:r>
              <a:rPr lang="ru-RU" sz="1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Направление бюджетной политики:</a:t>
            </a:r>
          </a:p>
          <a:p>
            <a:pPr algn="ctr">
              <a:tabLst>
                <a:tab pos="180340" algn="l"/>
              </a:tabLst>
            </a:pPr>
            <a:endParaRPr lang="ru-RU" sz="11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180340" algn="l"/>
              </a:tabLst>
            </a:pP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продолжение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последовательной реализации мер по наращиванию доходной базы всех уровней бюджетов;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работы по оптимизации налоговых льгот на основе их инвентаризации и дополнительного рассмотрения на предмет эффективности;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исполнения всех ранее принятых социальных обязательств республики, в том числе выполнение задач, поставленных в Послании Президента Республики Татарстан Государственному Совету Республики Татарстан, указах Президента Российской Федерации от 7 мая 2012 года;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сохранение социальной ориентации бюджета;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безусловное соблюдение принципа отказа от принятия бюджетных обязательств, не обеспеченных реальными источниками финансирования;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продолжение реализации политики по повышению эффективности бюджетных расходов;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усиление роли программно-целевого планирования, в том числе повышение роли оценки реализации государственных программ и достижения установленных в них целевых индикаторов;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повышение качества оказываемых государственных услуг и совершенствование их финансового обеспечения;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повышенное внимание к вопросам получения государственными (муниципальными) организациями доходов от оказания платных услуг;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повышение операционной эффективности расходования бюджетных ресурсов путем недопущения роста дебиторской задолженности, создания условий для более равномерного использования бюджетных средств в течение года;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повышение открытости и прозрачности бюджетов всех уровней и финансовой деятельности публично-правовых образований в целом, совершенствование подходов по формированию «Бюджета для граждан»;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повышения качества финансового менеджмента в секторе государственного управления с созданием для этого соответствующих условий организационного и стимулирующего характера на основе ежеквартально проводимого мониторинга;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финансового контроля и надзора в бюджетной сфере;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максимальной сбалансированности местных бюджетов всех уровней, с полным обеспечением расходных полномочий доходными источниками;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проведение взвешенной и продуманной политики по недопущению необоснованного увеличения долговой нагрузки;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продолжение практики отказа от привлечения заимствований на финансовом рынке и кредитов от кредитных организаций.</a:t>
            </a:r>
          </a:p>
          <a:p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tabLst>
                <a:tab pos="180340" algn="l"/>
              </a:tabLst>
            </a:pPr>
            <a:r>
              <a:rPr lang="ru-RU" sz="1100" b="1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Фундаментальная задача</a:t>
            </a:r>
            <a:r>
              <a:rPr lang="ru-RU" sz="11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сфере бюджетной политики Республики Татарстан на предстоящий трехлетний период 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годов – обеспечение долгосрочной сбалансированности и устойчивости </a:t>
            </a: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бюджетной</a:t>
            </a:r>
            <a:b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системы 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как базового принципа ответственной и эффективной бюджетной политики.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41" y="80031"/>
            <a:ext cx="8452121" cy="662919"/>
          </a:xfrm>
        </p:spPr>
        <p:txBody>
          <a:bodyPr>
            <a:noAutofit/>
          </a:bodyPr>
          <a:lstStyle/>
          <a:p>
            <a:r>
              <a:rPr lang="ru-RU" sz="1500" dirty="0" smtClean="0"/>
              <a:t>Основные направления </a:t>
            </a:r>
            <a:r>
              <a:rPr lang="ru-RU" sz="1500" dirty="0"/>
              <a:t>бюджетной и </a:t>
            </a:r>
            <a:r>
              <a:rPr lang="ru-RU" sz="1500" dirty="0" smtClean="0"/>
              <a:t>налоговой </a:t>
            </a:r>
            <a:r>
              <a:rPr lang="ru-RU" sz="1500" dirty="0"/>
              <a:t>политики Республики Татарстан </a:t>
            </a:r>
          </a:p>
          <a:p>
            <a:r>
              <a:rPr lang="ru-RU" sz="1500" dirty="0"/>
              <a:t>на 2018 год и плановый период 2019 и 2020 </a:t>
            </a:r>
            <a:r>
              <a:rPr lang="ru-RU" sz="1500" dirty="0" smtClean="0"/>
              <a:t>годов (продолжение)</a:t>
            </a:r>
          </a:p>
          <a:p>
            <a:endParaRPr lang="ru-RU" sz="1500" dirty="0"/>
          </a:p>
          <a:p>
            <a:r>
              <a:rPr lang="ru-RU" sz="1500" dirty="0" smtClean="0"/>
              <a:t>Направление налоговой политики:</a:t>
            </a:r>
            <a:endParaRPr lang="ru-RU" sz="15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0537" y="1670280"/>
            <a:ext cx="8483076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/>
            <a:r>
              <a:rPr lang="ru-RU" sz="1600" b="1" dirty="0"/>
              <a:t>для поддержки инвестиций в экономику и стимулирования инновационной деятельности на территории республики продолжат действовать пониженные ставки по налогу на прибыль и налогу на имущество организаций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4837" y="3135183"/>
            <a:ext cx="8368776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sz="1600" b="1" dirty="0"/>
              <a:t>в целях развития предпринимательства, на </a:t>
            </a:r>
            <a:r>
              <a:rPr lang="ru-RU" sz="1600" b="1" dirty="0" smtClean="0"/>
              <a:t>2018 </a:t>
            </a:r>
            <a:r>
              <a:rPr lang="ru-RU" sz="1600" b="1" dirty="0"/>
              <a:t>год продлено действие пониженных налоговых ставок по упрощенной системе налогообложения «доходы минус расходы»</a:t>
            </a:r>
            <a:endParaRPr lang="ru-RU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4836" y="4640792"/>
            <a:ext cx="8368777" cy="146423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lvl="0">
              <a:defRPr/>
            </a:pPr>
            <a:r>
              <a:rPr lang="ru-RU" sz="1600" b="1" dirty="0"/>
              <a:t>в 2018 - 2019 годах предусмотрено поэтапное повышение налоговой ставки по налогу на имущество организаций, в отношении объектов недвижимого имущества, налоговая база в отношении которых определяется как кадастровая </a:t>
            </a:r>
            <a:r>
              <a:rPr lang="ru-RU" sz="1600" b="1" dirty="0" smtClean="0"/>
              <a:t>стоимость (в 2018 году – 1,5 процента, в 2019 году и последующие годы-2 процента)</a:t>
            </a:r>
            <a:endParaRPr lang="ru-RU" sz="16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8943" y="1077686"/>
            <a:ext cx="7233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7980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Основные характеристики бюджета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82462" y="3057523"/>
            <a:ext cx="7772400" cy="1381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6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Дефицит бюджета </a:t>
            </a:r>
            <a:r>
              <a:rPr lang="ru-RU" sz="28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превышение расходов бюджета над его доходами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82462" y="4629717"/>
            <a:ext cx="7772400" cy="1351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</a:rPr>
              <a:t>Профицит бюджета </a:t>
            </a:r>
            <a:br>
              <a:rPr lang="ru-RU" sz="2800" b="1" dirty="0" smtClean="0">
                <a:solidFill>
                  <a:schemeClr val="accent3"/>
                </a:solidFill>
                <a:latin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</a:rPr>
              <a:t>превышение доходов бюджета над его расходами</a:t>
            </a:r>
            <a:endParaRPr lang="ru-RU" sz="2800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070" y="931213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</a:rPr>
              <a:t>Доходы</a:t>
            </a:r>
            <a:r>
              <a:rPr lang="ru-RU" sz="2800" b="1" dirty="0" smtClean="0"/>
              <a:t> </a:t>
            </a:r>
            <a:r>
              <a:rPr lang="ru-RU" sz="2800" dirty="0" smtClean="0"/>
              <a:t>– поступающие в бюджет средства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u="sng" dirty="0" smtClean="0">
                <a:solidFill>
                  <a:schemeClr val="tx2"/>
                </a:solidFill>
              </a:rPr>
              <a:t>Расходы</a:t>
            </a:r>
            <a:r>
              <a:rPr lang="ru-RU" sz="2800" dirty="0" smtClean="0"/>
              <a:t> – выплачиваемые из бюджета средства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27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6700" y="5953125"/>
            <a:ext cx="1257300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0"/>
            <a:ext cx="8088112" cy="574747"/>
          </a:xfrm>
        </p:spPr>
        <p:txBody>
          <a:bodyPr>
            <a:noAutofit/>
          </a:bodyPr>
          <a:lstStyle/>
          <a:p>
            <a:r>
              <a:rPr lang="ru-RU" sz="1800" smtClean="0"/>
              <a:t>Динамика основных параметров бюджета Республики Татарстан (тыс.рублей)</a:t>
            </a:r>
            <a:endParaRPr lang="ru-RU" sz="18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522586285"/>
              </p:ext>
            </p:extLst>
          </p:nvPr>
        </p:nvGraphicFramePr>
        <p:xfrm>
          <a:off x="628649" y="491983"/>
          <a:ext cx="8181975" cy="253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187276466"/>
              </p:ext>
            </p:extLst>
          </p:nvPr>
        </p:nvGraphicFramePr>
        <p:xfrm>
          <a:off x="628648" y="2816374"/>
          <a:ext cx="8181975" cy="1393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14350" y="5352960"/>
            <a:ext cx="8172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Источники финансирования дефицита бюджета</a:t>
            </a:r>
            <a:br>
              <a:rPr lang="ru-RU" sz="1400" b="1" dirty="0">
                <a:solidFill>
                  <a:srgbClr val="000000"/>
                </a:solidFill>
              </a:rPr>
            </a:br>
            <a:r>
              <a:rPr lang="ru-RU" sz="1400" b="1" dirty="0">
                <a:solidFill>
                  <a:srgbClr val="000000"/>
                </a:solidFill>
              </a:rPr>
              <a:t> Республики Татарстан на </a:t>
            </a:r>
            <a:r>
              <a:rPr lang="ru-RU" sz="1400" b="1" dirty="0" smtClean="0">
                <a:solidFill>
                  <a:srgbClr val="000000"/>
                </a:solidFill>
              </a:rPr>
              <a:t>2018 </a:t>
            </a:r>
            <a:r>
              <a:rPr lang="ru-RU" sz="1400" b="1" dirty="0">
                <a:solidFill>
                  <a:srgbClr val="000000"/>
                </a:solidFill>
              </a:rPr>
              <a:t>- </a:t>
            </a:r>
            <a:r>
              <a:rPr lang="ru-RU" sz="1400" b="1" dirty="0" smtClean="0">
                <a:solidFill>
                  <a:srgbClr val="000000"/>
                </a:solidFill>
              </a:rPr>
              <a:t>2020 </a:t>
            </a:r>
            <a:r>
              <a:rPr lang="ru-RU" sz="1400" b="1" dirty="0">
                <a:solidFill>
                  <a:srgbClr val="000000"/>
                </a:solidFill>
              </a:rPr>
              <a:t>годы (</a:t>
            </a:r>
            <a:r>
              <a:rPr lang="ru-RU" sz="1400" b="1" dirty="0" err="1">
                <a:solidFill>
                  <a:srgbClr val="000000"/>
                </a:solidFill>
              </a:rPr>
              <a:t>тыс.рублей</a:t>
            </a:r>
            <a:r>
              <a:rPr lang="ru-RU" sz="1400" b="1" dirty="0">
                <a:solidFill>
                  <a:srgbClr val="000000"/>
                </a:solidFill>
              </a:rPr>
              <a:t>)</a:t>
            </a:r>
            <a:r>
              <a:rPr lang="ru-RU" sz="1400" dirty="0"/>
              <a:t>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138169"/>
              </p:ext>
            </p:extLst>
          </p:nvPr>
        </p:nvGraphicFramePr>
        <p:xfrm>
          <a:off x="628649" y="5866565"/>
          <a:ext cx="8296274" cy="78685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57775"/>
                <a:gridCol w="1171575"/>
                <a:gridCol w="1028700"/>
                <a:gridCol w="1038224"/>
              </a:tblGrid>
              <a:tr h="238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2018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2019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2020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Бюджетные  кредиты  от  других  бюджетов  бюджетной системы </a:t>
                      </a:r>
                      <a:r>
                        <a:rPr lang="ru-RU" sz="1200" u="none" strike="noStrike" dirty="0" smtClean="0">
                          <a:effectLst/>
                        </a:rPr>
                        <a:t>РФ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- 2 292 457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-3 438 686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Изменение остатков средств на счетах по учету средств бюджетов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4 951 421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7 923 484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5 978 841</a:t>
                      </a:r>
                      <a:endParaRPr lang="ru-RU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ИТОГО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2 658 964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4 484 798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5 978 841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760436627"/>
              </p:ext>
            </p:extLst>
          </p:nvPr>
        </p:nvGraphicFramePr>
        <p:xfrm>
          <a:off x="628648" y="4073817"/>
          <a:ext cx="8181975" cy="1257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84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9"/>
            <a:ext cx="8115300" cy="354012"/>
          </a:xfrm>
        </p:spPr>
        <p:txBody>
          <a:bodyPr>
            <a:noAutofit/>
          </a:bodyPr>
          <a:lstStyle/>
          <a:p>
            <a:r>
              <a:rPr lang="ru-RU" sz="2000" dirty="0"/>
              <a:t>ИЗ ЧЕГО СКЛАДЫВАЮТСЯ ДОХОДЫ БЮДЖЕТА?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96311"/>
              </p:ext>
            </p:extLst>
          </p:nvPr>
        </p:nvGraphicFramePr>
        <p:xfrm>
          <a:off x="704850" y="476250"/>
          <a:ext cx="8296275" cy="2884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6275"/>
              </a:tblGrid>
              <a:tr h="206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НАЛОГОВЫЕ ДОХОДЫ</a:t>
                      </a:r>
                      <a:endParaRPr lang="ru-RU" sz="13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8" marR="6868" marT="6868" marB="0" anchor="ctr">
                    <a:noFill/>
                  </a:tcPr>
                </a:tc>
              </a:tr>
              <a:tr h="618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>
                          <a:effectLst/>
                        </a:rPr>
          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Татарстан региональных налогов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8" marR="6868" marT="6868" marB="0" anchor="b">
                    <a:noFill/>
                  </a:tcPr>
                </a:tc>
              </a:tr>
              <a:tr h="206039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8" marR="6868" marT="6868" marB="0" anchor="b">
                    <a:noFill/>
                  </a:tcPr>
                </a:tc>
              </a:tr>
              <a:tr h="206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НЕНАЛОГОВЫЕ ДОХОДЫ</a:t>
                      </a:r>
                      <a:endParaRPr lang="ru-RU" sz="13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8" marR="6868" marT="6868" marB="0" anchor="ctr">
                    <a:noFill/>
                  </a:tcPr>
                </a:tc>
              </a:tr>
              <a:tr h="618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Платежи, которые включают в </a:t>
                      </a:r>
                      <a:r>
                        <a:rPr lang="ru-RU" sz="1300" u="none" strike="noStrike" dirty="0" smtClean="0">
                          <a:effectLst/>
                        </a:rPr>
                        <a:t>себя </a:t>
                      </a:r>
                      <a:r>
                        <a:rPr lang="ru-RU" sz="1300" u="none" strike="noStrike" dirty="0">
                          <a:effectLst/>
                        </a:rPr>
                        <a:t>возмездные операции от прямого предоставления государством в пользование имущества и природных ресурсов, от различного вида услуг, а также платежей в виде штрафов или иных санкций за нарушение законодательства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8" marR="6868" marT="6868" marB="0" anchor="b">
                    <a:noFill/>
                  </a:tcPr>
                </a:tc>
              </a:tr>
              <a:tr h="206039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8" marR="6868" marT="6868" marB="0" anchor="b">
                    <a:noFill/>
                  </a:tcPr>
                </a:tc>
              </a:tr>
              <a:tr h="206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accent6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300" b="1" i="0" u="none" strike="noStrike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8" marR="6868" marT="6868" marB="0" anchor="ctr">
                    <a:noFill/>
                  </a:tcPr>
                </a:tc>
              </a:tr>
              <a:tr h="6181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</a:rPr>
                        <a:t>Поступающие, в бюджет денежные средства на безвозвратной и безвозмездной основе из федерального бюджета (межбюджетные трансферты в виде дотаций, субсидий, субвенций), а также перечисления от физических и юридически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68" marR="6868" marT="6868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26729"/>
              </p:ext>
            </p:extLst>
          </p:nvPr>
        </p:nvGraphicFramePr>
        <p:xfrm>
          <a:off x="619123" y="4130672"/>
          <a:ext cx="8381999" cy="263207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19664"/>
                <a:gridCol w="1112467"/>
                <a:gridCol w="1112467"/>
                <a:gridCol w="1112467"/>
                <a:gridCol w="1112467"/>
                <a:gridCol w="1112467"/>
              </a:tblGrid>
              <a:tr h="4813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год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5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 smtClean="0">
                          <a:effectLst/>
                        </a:rPr>
                        <a:t>220</a:t>
                      </a:r>
                      <a:r>
                        <a:rPr lang="ru-RU" sz="1200" b="1" u="none" strike="noStrike" baseline="0" dirty="0" smtClean="0">
                          <a:effectLst/>
                        </a:rPr>
                        <a:t> 238 182,6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r>
                        <a:rPr lang="ru-RU" sz="12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792 453,8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683 850,4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204 659 482,5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212 152 989,7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655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НАЛОГОВЫЕ И НЕНАЛОГОВЫЕ ДОХОДЫ, 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в том числе: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191 813 668,7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207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078 833,3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u="none" strike="noStrike" dirty="0" smtClean="0">
                          <a:effectLst/>
                        </a:rPr>
                        <a:t>183 816</a:t>
                      </a:r>
                      <a:r>
                        <a:rPr lang="ru-RU" sz="1100" b="1" u="none" strike="noStrike" baseline="0" dirty="0" smtClean="0">
                          <a:effectLst/>
                        </a:rPr>
                        <a:t> 532,4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188 949 284,5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195 116 949,7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- налоговые доходы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183 611 005,6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008 310,0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u="none" strike="noStrike" dirty="0" smtClean="0">
                          <a:effectLst/>
                        </a:rPr>
                        <a:t>179 287</a:t>
                      </a:r>
                      <a:r>
                        <a:rPr lang="ru-RU" sz="1100" b="0" u="none" strike="noStrike" baseline="0" dirty="0" smtClean="0">
                          <a:effectLst/>
                        </a:rPr>
                        <a:t> 377,9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  <a:r>
                        <a:rPr lang="ru-RU" sz="11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372 019,5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190 485 752,1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- неналоговые доходы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8 202 663,1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15 070 523,3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u="none" strike="noStrike" dirty="0" smtClean="0">
                          <a:effectLst/>
                        </a:rPr>
                        <a:t>4 529 154,5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u="none" strike="noStrike" dirty="0" smtClean="0">
                          <a:effectLst/>
                        </a:rPr>
                        <a:t>4 577 265,0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u="none" strike="noStrike" dirty="0" smtClean="0">
                          <a:effectLst/>
                        </a:rPr>
                        <a:t>4 631 197,6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0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БЕЗВОЗМЕЗДНЫЕ ПОСТУПЛЕНИЯ, </a:t>
                      </a:r>
                      <a:br>
                        <a:rPr lang="ru-RU" sz="1100" u="none" strike="noStrike">
                          <a:effectLst/>
                        </a:rPr>
                      </a:br>
                      <a:r>
                        <a:rPr lang="ru-RU" sz="1100" u="none" strike="noStrike">
                          <a:effectLst/>
                        </a:rPr>
                        <a:t>в том числе: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28 424 513,9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ru-RU" sz="11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713 620</a:t>
                      </a: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,5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18 867 318,0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15 710 198,0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17 036 040,0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03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- безвозмездные поступления от федерального бюджета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25 193 523,4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772 334,3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18 580 958,0</a:t>
                      </a:r>
                      <a:endParaRPr lang="ru-RU" sz="11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15 546 898,8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16 869 171,4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5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 - прочие безвозмездные поступления</a:t>
                      </a:r>
                      <a:endParaRPr lang="ru-RU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3 230 990,5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941 286,2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286 360,0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163 299,2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1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166 868,6</a:t>
                      </a:r>
                      <a:endParaRPr lang="ru-RU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04849" y="3440288"/>
            <a:ext cx="8296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Структура доходов бюджета Республики Татарстан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2527" y="3787207"/>
            <a:ext cx="118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/>
              <a:t>тыс.рублей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01536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9"/>
            <a:ext cx="8115300" cy="354012"/>
          </a:xfrm>
        </p:spPr>
        <p:txBody>
          <a:bodyPr>
            <a:noAutofit/>
          </a:bodyPr>
          <a:lstStyle/>
          <a:p>
            <a:r>
              <a:rPr lang="ru-RU" sz="1800" dirty="0"/>
              <a:t>Налоговые доходы Республики Татарстан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671672"/>
              </p:ext>
            </p:extLst>
          </p:nvPr>
        </p:nvGraphicFramePr>
        <p:xfrm>
          <a:off x="600073" y="615982"/>
          <a:ext cx="8381999" cy="52212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819664"/>
                <a:gridCol w="1112467"/>
                <a:gridCol w="1112467"/>
                <a:gridCol w="1112467"/>
                <a:gridCol w="1112467"/>
                <a:gridCol w="1112467"/>
              </a:tblGrid>
              <a:tr h="3527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2017год </a:t>
                      </a:r>
                      <a:r>
                        <a:rPr lang="ru-RU" sz="1400" b="1" u="none" strike="noStrike" dirty="0">
                          <a:effectLst/>
                        </a:rPr>
                        <a:t/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9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183 611 005,6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008 310,0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372 019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485 752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9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 на прибыль организаций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72 506 453,0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78 500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71 100 000,0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71 901 000,0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75 647 000,0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 на доходы физических лиц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44 906 461,9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49 409 000,9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50 794 607,5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52 278 620,1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Акцизы по подакцизным товарам (продукции), производимым на территории Российской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34 403 627,7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33 200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704 3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209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654 200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4 322 141,9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4 993 345,0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5 193 080,0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5 400 800,0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 на имущество организаций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22 090 378,9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22 226 000,0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995 3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26 188 300,0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26 419 700,0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Транспортный налог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4 515 218,7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555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4 250 000,0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4 250 000,0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4 250 000,0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 на игорный бизнес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8 725,0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8 711,0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Налог на добычу полезных ископаемых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6 994,2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Сборы за пользование объектами животного мира и за пользование объектами водных биологических ресурсов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1 542,2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9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пошлина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835 068,9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868 750,0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820 221,0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820 221,0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820 221,0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9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Задолженность и перерасчеты по отмененным налогам, сборами иным обязательным платежам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14 393,2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460,0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93477" y="308204"/>
            <a:ext cx="118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/>
              <a:t>тыс.рублей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4585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79433"/>
              </p:ext>
            </p:extLst>
          </p:nvPr>
        </p:nvGraphicFramePr>
        <p:xfrm>
          <a:off x="575265" y="655161"/>
          <a:ext cx="8296275" cy="45179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96275"/>
              </a:tblGrid>
              <a:tr h="45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Крупнейшие налогоплательщики </a:t>
                      </a:r>
                      <a:br>
                        <a:rPr lang="ru-RU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Республики Татарстан</a:t>
                      </a:r>
                      <a:r>
                        <a:rPr lang="en-US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r>
                        <a:rPr lang="ru-RU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 </a:t>
                      </a:r>
                      <a:br>
                        <a:rPr lang="ru-RU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</a:br>
                      <a:r>
                        <a:rPr lang="ru-RU" sz="2400" b="1" u="none" strike="noStrike" dirty="0" smtClean="0">
                          <a:solidFill>
                            <a:schemeClr val="accent6"/>
                          </a:solidFill>
                          <a:effectLst/>
                        </a:rPr>
                        <a:t>(по состоянию на 01.10.2017г.)</a:t>
                      </a:r>
                    </a:p>
                    <a:p>
                      <a:pPr algn="ctr" fontAlgn="ctr"/>
                      <a:endParaRPr lang="ru-RU" sz="2400" b="1" u="none" strike="noStrike" dirty="0" smtClean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КГН ПАО «Татнефть»</a:t>
                      </a: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ОАО «ТАНЕКО»</a:t>
                      </a: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АО «</a:t>
                      </a:r>
                      <a:r>
                        <a:rPr lang="ru-RU" sz="2000" b="1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Татспиртпром</a:t>
                      </a: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</a:p>
                    <a:p>
                      <a:pPr marL="342900" indent="-342900" algn="ctr" fontAlgn="ctr">
                        <a:buFontTx/>
                        <a:buChar char="-"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ПАО «Нижнекамскнефтехим»</a:t>
                      </a:r>
                    </a:p>
                    <a:p>
                      <a:pPr marL="342900" indent="-342900" algn="ctr" fontAlgn="ctr">
                        <a:buFontTx/>
                        <a:buChar char="-"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АО «Пивоварня Москва-Эфес» </a:t>
                      </a:r>
                    </a:p>
                    <a:p>
                      <a:pPr algn="ctr" fontAlgn="ctr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ПАО «Казаньоргсинтез»</a:t>
                      </a:r>
                    </a:p>
                    <a:p>
                      <a:pPr marL="342900" indent="-342900" algn="ctr" fontAlgn="ctr">
                        <a:buFontTx/>
                        <a:buChar char="-"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КГН ОАО «Газпром»</a:t>
                      </a:r>
                    </a:p>
                    <a:p>
                      <a:pPr marL="342900" indent="-342900" algn="ctr" fontAlgn="ctr">
                        <a:buFontTx/>
                        <a:buChar char="-"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ПАО</a:t>
                      </a:r>
                      <a:r>
                        <a:rPr lang="ru-RU" sz="20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«Сбербанк»</a:t>
                      </a:r>
                      <a:endParaRPr lang="ru-RU" sz="2000" b="1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 algn="ctr" fontAlgn="ctr">
                        <a:buFontTx/>
                        <a:buChar char="-"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ОАО «Сетевая компания» </a:t>
                      </a:r>
                    </a:p>
                    <a:p>
                      <a:pPr marL="342900" indent="-342900" algn="ctr" fontAlgn="ctr">
                        <a:buFontTx/>
                        <a:buChar char="-"/>
                      </a:pPr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ПАО «КамАЗ»</a:t>
                      </a:r>
                      <a:endParaRPr lang="ru-RU" sz="20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68" marR="6868" marT="6868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56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050" y="0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Тезисы доклада Министра финансов Республики Татарстан </a:t>
            </a:r>
            <a:br>
              <a:rPr lang="ru-RU" sz="2000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Радика </a:t>
            </a:r>
            <a:r>
              <a:rPr lang="ru-RU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Рауфовича</a:t>
            </a:r>
            <a:r>
              <a:rPr lang="ru-RU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Гайзатуллина</a:t>
            </a:r>
            <a:r>
              <a:rPr lang="ru-RU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 на </a:t>
            </a:r>
            <a:r>
              <a:rPr lang="ru-RU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сессии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Государственного </a:t>
            </a:r>
            <a:r>
              <a:rPr lang="ru-RU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Совета Республики Татарстан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4892" y="711222"/>
            <a:ext cx="56871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endParaRPr lang="ru-RU" sz="1400" dirty="0" smtClean="0">
              <a:latin typeface="Garamond" panose="02020404030301010803" pitchFamily="18" charset="0"/>
            </a:endParaRPr>
          </a:p>
          <a:p>
            <a:pPr indent="450215" algn="just"/>
            <a:endParaRPr lang="ru-RU" sz="1300" dirty="0" smtClean="0">
              <a:latin typeface="Garamond" panose="02020404030301010803" pitchFamily="18" charset="0"/>
            </a:endParaRPr>
          </a:p>
          <a:p>
            <a:pPr indent="450215" algn="just"/>
            <a:r>
              <a:rPr lang="ru-RU" sz="1250" dirty="0" smtClean="0">
                <a:cs typeface="Arial" panose="020B0604020202020204" pitchFamily="34" charset="0"/>
              </a:rPr>
              <a:t>В </a:t>
            </a:r>
            <a:r>
              <a:rPr lang="ru-RU" sz="1250" dirty="0">
                <a:cs typeface="Arial" panose="020B0604020202020204" pitchFamily="34" charset="0"/>
              </a:rPr>
              <a:t>соответствии со </a:t>
            </a:r>
            <a:r>
              <a:rPr lang="ru-RU" sz="1250" dirty="0" smtClean="0">
                <a:cs typeface="Arial" panose="020B0604020202020204" pitchFamily="34" charset="0"/>
              </a:rPr>
              <a:t>статьёй 94 </a:t>
            </a:r>
            <a:r>
              <a:rPr lang="ru-RU" sz="1250" dirty="0">
                <a:cs typeface="Arial" panose="020B0604020202020204" pitchFamily="34" charset="0"/>
              </a:rPr>
              <a:t>Конституции республики и статьёй 61 Бюджетного Кодекса Республики Татарстан Президентом внесен на рассмотрение Государственного Совета законопроект о бюджете на очередной, </a:t>
            </a:r>
            <a:r>
              <a:rPr lang="ru-RU" sz="1250" dirty="0" smtClean="0">
                <a:cs typeface="Arial" panose="020B0604020202020204" pitchFamily="34" charset="0"/>
              </a:rPr>
              <a:t>18-ый </a:t>
            </a:r>
            <a:r>
              <a:rPr lang="ru-RU" sz="1250" dirty="0">
                <a:cs typeface="Arial" panose="020B0604020202020204" pitchFamily="34" charset="0"/>
              </a:rPr>
              <a:t>год и двухлетний плановый период. </a:t>
            </a:r>
            <a:endParaRPr lang="ru-RU" sz="1250" dirty="0" smtClean="0">
              <a:cs typeface="Arial" panose="020B0604020202020204" pitchFamily="34" charset="0"/>
            </a:endParaRPr>
          </a:p>
          <a:p>
            <a:pPr indent="450215" algn="just"/>
            <a:r>
              <a:rPr lang="ru-RU" sz="1250" dirty="0" smtClean="0">
                <a:cs typeface="Arial" panose="020B0604020202020204" pitchFamily="34" charset="0"/>
              </a:rPr>
              <a:t>Проект </a:t>
            </a:r>
            <a:r>
              <a:rPr lang="ru-RU" sz="1250" dirty="0">
                <a:cs typeface="Arial" panose="020B0604020202020204" pitchFamily="34" charset="0"/>
              </a:rPr>
              <a:t>закона Республики Татарстан о бюджете подготовлен в соответствии с требованиями, установленными Бюджетным кодексом Российской Федерации и Бюджетным кодексом Республики Татарстан. </a:t>
            </a:r>
            <a:endParaRPr lang="ru-RU" sz="1250" dirty="0" smtClean="0">
              <a:cs typeface="Arial" panose="020B0604020202020204" pitchFamily="34" charset="0"/>
            </a:endParaRPr>
          </a:p>
          <a:p>
            <a:pPr indent="450215" algn="just"/>
            <a:r>
              <a:rPr lang="ru-RU" sz="1250" dirty="0" smtClean="0">
                <a:cs typeface="Arial" panose="020B0604020202020204" pitchFamily="34" charset="0"/>
              </a:rPr>
              <a:t>В </a:t>
            </a:r>
            <a:r>
              <a:rPr lang="ru-RU" sz="1250" dirty="0">
                <a:cs typeface="Arial" panose="020B0604020202020204" pitchFamily="34" charset="0"/>
              </a:rPr>
              <a:t>структуре законопроекта двадцать </a:t>
            </a:r>
            <a:r>
              <a:rPr lang="ru-RU" sz="1250" dirty="0" smtClean="0">
                <a:cs typeface="Arial" panose="020B0604020202020204" pitchFamily="34" charset="0"/>
              </a:rPr>
              <a:t>четыре </a:t>
            </a:r>
            <a:r>
              <a:rPr lang="ru-RU" sz="1250" dirty="0">
                <a:cs typeface="Arial" panose="020B0604020202020204" pitchFamily="34" charset="0"/>
              </a:rPr>
              <a:t>статьи и тридцать </a:t>
            </a:r>
            <a:r>
              <a:rPr lang="ru-RU" sz="1250" dirty="0" smtClean="0">
                <a:cs typeface="Arial" panose="020B0604020202020204" pitchFamily="34" charset="0"/>
              </a:rPr>
              <a:t>шесть приложений. </a:t>
            </a:r>
            <a:r>
              <a:rPr lang="ru-RU" sz="1250" dirty="0">
                <a:cs typeface="Arial" panose="020B0604020202020204" pitchFamily="34" charset="0"/>
              </a:rPr>
              <a:t>К законопроекту прилагаются документы и материалы, предусмотренные Бюджетным кодексом. Документы и материалы содержат информацию наиболее полно отражающую </a:t>
            </a:r>
            <a:r>
              <a:rPr lang="ru-RU" sz="1250" dirty="0" smtClean="0">
                <a:cs typeface="Arial" panose="020B0604020202020204" pitchFamily="34" charset="0"/>
              </a:rPr>
              <a:t>процесс формирования бюджета. Среди них – сценарные условия формирования доходной части бюджета</a:t>
            </a:r>
            <a:r>
              <a:rPr lang="ru-RU" sz="1250" dirty="0" smtClean="0"/>
              <a:t>.</a:t>
            </a:r>
            <a:endParaRPr lang="ru-RU" sz="1250" dirty="0" smtClean="0"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50" dirty="0" smtClean="0">
                <a:ea typeface="Calibri" panose="020F0502020204030204" pitchFamily="34" charset="0"/>
              </a:rPr>
              <a:t> </a:t>
            </a:r>
            <a:endParaRPr lang="ru-RU" sz="125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5476" y="3743058"/>
            <a:ext cx="8226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250" dirty="0">
                <a:cs typeface="Arial" panose="020B0604020202020204" pitchFamily="34" charset="0"/>
              </a:rPr>
              <a:t>В процессе работы по формированию бюджета на 2018 – 2020 годы Министерством финансов совместно с Министерством экономики, налоговой службой, отраслевыми министерствами, предприятиями проведены расчеты по прогнозу отдельных налогов, рассматривались предложения муниципалитетов по формированию доходной части местных бюджетов. В результате совместной работы с муниципальными образованиями прогноз по объемам доходов местных бюджетов согласован без разногласий.</a:t>
            </a:r>
          </a:p>
          <a:p>
            <a:pPr indent="450215" algn="just">
              <a:spcAft>
                <a:spcPts val="0"/>
              </a:spcAft>
            </a:pPr>
            <a:r>
              <a:rPr lang="ru-RU" sz="1250" dirty="0">
                <a:cs typeface="Arial" panose="020B0604020202020204" pitchFamily="34" charset="0"/>
              </a:rPr>
              <a:t> Наиболее объемными доходными источниками бюджета являются налог на доходы физических лиц, налог на прибыль, акцизы и налог на имущество организаций, составляющие от общей суммы собственных доходов в консолидированном бюджете </a:t>
            </a:r>
            <a:r>
              <a:rPr lang="ru-RU" sz="1250" dirty="0" smtClean="0">
                <a:cs typeface="Arial" panose="020B0604020202020204" pitchFamily="34" charset="0"/>
              </a:rPr>
              <a:t>91 процент, </a:t>
            </a:r>
            <a:r>
              <a:rPr lang="ru-RU" sz="1250" dirty="0">
                <a:cs typeface="Arial" panose="020B0604020202020204" pitchFamily="34" charset="0"/>
              </a:rPr>
              <a:t>в бюджете республики – </a:t>
            </a:r>
            <a:r>
              <a:rPr lang="ru-RU" sz="1250" dirty="0" smtClean="0">
                <a:cs typeface="Arial" panose="020B0604020202020204" pitchFamily="34" charset="0"/>
              </a:rPr>
              <a:t>92 процента. </a:t>
            </a:r>
            <a:endParaRPr lang="ru-RU" sz="1250" dirty="0">
              <a:cs typeface="Arial" panose="020B060402020202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250" dirty="0">
                <a:cs typeface="Arial" panose="020B0604020202020204" pitchFamily="34" charset="0"/>
              </a:rPr>
              <a:t>Поступление налога на доходы физических лиц в консолидированный бюджет Республики Татарстан в 2018 году прогнозируется в сумме 70,6 </a:t>
            </a:r>
            <a:r>
              <a:rPr lang="ru-RU" sz="1250" dirty="0" err="1">
                <a:cs typeface="Arial" panose="020B0604020202020204" pitchFamily="34" charset="0"/>
              </a:rPr>
              <a:t>млрд.рублей</a:t>
            </a:r>
            <a:r>
              <a:rPr lang="ru-RU" sz="1250" dirty="0">
                <a:cs typeface="Arial" panose="020B0604020202020204" pitchFamily="34" charset="0"/>
              </a:rPr>
              <a:t>, в бюджет республики – 49,4 </a:t>
            </a:r>
            <a:r>
              <a:rPr lang="ru-RU" sz="1250" dirty="0" err="1">
                <a:cs typeface="Arial" panose="020B0604020202020204" pitchFamily="34" charset="0"/>
              </a:rPr>
              <a:t>млрд.рублей</a:t>
            </a:r>
            <a:r>
              <a:rPr lang="ru-RU" sz="1250" dirty="0">
                <a:cs typeface="Arial" panose="020B0604020202020204" pitchFamily="34" charset="0"/>
              </a:rPr>
              <a:t>. Расчеты по налогу производились исходя из прогнозируемого Министерством экономики фонда оплаты труда, темпов его роста и среднего процента изъятия налога.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1" y="1408679"/>
            <a:ext cx="2684113" cy="216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115300" cy="871765"/>
          </a:xfrm>
        </p:spPr>
        <p:txBody>
          <a:bodyPr>
            <a:noAutofit/>
          </a:bodyPr>
          <a:lstStyle/>
          <a:p>
            <a:r>
              <a:rPr lang="ru-RU" sz="1800" dirty="0"/>
              <a:t>Оценка потерь </a:t>
            </a:r>
            <a:r>
              <a:rPr lang="ru-RU" sz="1800" dirty="0" smtClean="0"/>
              <a:t>бюджета Республики Татарстан от </a:t>
            </a:r>
            <a:r>
              <a:rPr lang="ru-RU" sz="1800" dirty="0"/>
              <a:t>предоставления налоговых </a:t>
            </a:r>
            <a:r>
              <a:rPr lang="ru-RU" sz="1800" dirty="0" smtClean="0"/>
              <a:t>льгот, </a:t>
            </a:r>
            <a:r>
              <a:rPr lang="ru-RU" sz="1800" dirty="0"/>
              <a:t>установленных </a:t>
            </a:r>
            <a:r>
              <a:rPr lang="ru-RU" sz="1800" dirty="0" smtClean="0"/>
              <a:t>законодательством</a:t>
            </a:r>
          </a:p>
          <a:p>
            <a:r>
              <a:rPr lang="ru-RU" sz="1800" dirty="0" smtClean="0"/>
              <a:t> Республики Татарстан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7745854" y="1003529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err="1" smtClean="0"/>
              <a:t>тыс.рублей</a:t>
            </a:r>
            <a:endParaRPr lang="ru-RU" sz="1000" i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407732"/>
              </p:ext>
            </p:extLst>
          </p:nvPr>
        </p:nvGraphicFramePr>
        <p:xfrm>
          <a:off x="561975" y="1377853"/>
          <a:ext cx="8239125" cy="4664634"/>
        </p:xfrm>
        <a:graphic>
          <a:graphicData uri="http://schemas.openxmlformats.org/drawingml/2006/table">
            <a:tbl>
              <a:tblPr firstRow="1">
                <a:tableStyleId>{BC89EF96-8CEA-46FF-86C4-4CE0E7609802}</a:tableStyleId>
              </a:tblPr>
              <a:tblGrid>
                <a:gridCol w="3569154"/>
                <a:gridCol w="1020535"/>
                <a:gridCol w="865415"/>
                <a:gridCol w="963385"/>
                <a:gridCol w="881743"/>
                <a:gridCol w="938893"/>
              </a:tblGrid>
              <a:tr h="45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  <a:latin typeface="+mn-lt"/>
                        </a:rPr>
                        <a:t>По налогу на прибыль организаций  в части зачисляемой в бюджет РТ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г.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2017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2020</a:t>
                      </a:r>
                      <a:r>
                        <a:rPr lang="ru-RU" sz="1200" b="1" u="none" strike="noStrike" baseline="0" dirty="0" smtClean="0">
                          <a:effectLst/>
                          <a:latin typeface="+mn-lt"/>
                        </a:rPr>
                        <a:t> г.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Предприятиям и организациям, реализующим инвестиционные проекты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65 343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14 144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192 547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3 673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7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Предприятиям 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– резидентам особых экономических зон (ОЭЗ) «</a:t>
                      </a:r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Алабуга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» и «</a:t>
                      </a:r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Иннополис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194 992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138 017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140 363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163 979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191 855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Предприятиям – резидентам территорий опережающего социально-экономического развития (ТОСЭР)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28 598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143 719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324 992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472 369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95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По налогу на имущество организаций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г.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2017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г.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2020</a:t>
                      </a:r>
                      <a:r>
                        <a:rPr lang="ru-RU" sz="1200" b="1" u="none" strike="noStrike" baseline="0" dirty="0" smtClean="0">
                          <a:effectLst/>
                          <a:latin typeface="+mn-lt"/>
                        </a:rPr>
                        <a:t> г.</a:t>
                      </a: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920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Предприятиям и организациям, реализующим инвестиционные проекты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972 358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1 759 915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2 086 220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1 159 984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815 969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77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Предприятиям – резидентам особых экономических зон (ОЭЗ) «</a:t>
                      </a:r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Алабуга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» и «</a:t>
                      </a:r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Иннополис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»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135 241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151 934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148 768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124 844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99 875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913">
                <a:tc>
                  <a:txBody>
                    <a:bodyPr/>
                    <a:lstStyle/>
                    <a:p>
                      <a:pPr marL="0" marR="0" indent="0" algn="l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Предприятиям - резидентам территории опережающего социально-экономического развития (ТОСЭР)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56 502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154 794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183 352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172 708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174 233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1 428 002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2 247 402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2 894 969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1 946 507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1 757 974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2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9"/>
            <a:ext cx="8115300" cy="354012"/>
          </a:xfrm>
        </p:spPr>
        <p:txBody>
          <a:bodyPr>
            <a:noAutofit/>
          </a:bodyPr>
          <a:lstStyle/>
          <a:p>
            <a:r>
              <a:rPr lang="ru-RU" sz="1800" dirty="0"/>
              <a:t>Неналоговые доходы бюджета Республики Татарстан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785486"/>
              </p:ext>
            </p:extLst>
          </p:nvPr>
        </p:nvGraphicFramePr>
        <p:xfrm>
          <a:off x="600073" y="615981"/>
          <a:ext cx="8381998" cy="599717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746028"/>
                <a:gridCol w="1127194"/>
                <a:gridCol w="1127194"/>
                <a:gridCol w="1127194"/>
                <a:gridCol w="1127194"/>
                <a:gridCol w="1127194"/>
              </a:tblGrid>
              <a:tr h="6401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год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4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ВСЕГО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8 202 663,1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070 523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4 529 154,5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4 577 265,0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4 631 197,6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17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581 254,1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692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339 834,0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385 287,0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436 788,0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ПЛАТЕЖИ ПРИ ПОЛЬЗОВАНИИ ПРИРОДНЫМИ РЕСУРСАМИ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322 699,1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312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160 666,0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160 695,0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160 695,0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5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3 409 078,2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763 573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1 552 880,5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1 555 699,0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1 558 580,6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193 128,4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279 559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25 007,0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АДМИНИСТРАТИВНЫЕ ПЛАТЕЖИ И СБОРЫ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1 304,5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438,0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1 368,0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1 648,0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44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ШТРАФЫ, САНКЦИИ, ВОЗМЕЩЕНИЕ УЩЕРБА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3 348 479,1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044 387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2 449 165,0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2 448 695,0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2 448 245,0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НЕНАЛОГОВЫЕ ДОХОДЫ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346 719,7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099 562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93477" y="308204"/>
            <a:ext cx="118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/>
              <a:t>тыс.рублей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2689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2555" y="620785"/>
            <a:ext cx="823569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Безвозмездные поступления включают в себя:</a:t>
            </a:r>
          </a:p>
          <a:p>
            <a:endParaRPr lang="ru-RU" dirty="0" smtClean="0"/>
          </a:p>
          <a:p>
            <a:r>
              <a:rPr lang="ru-RU" sz="1400" b="1" dirty="0" smtClean="0">
                <a:solidFill>
                  <a:schemeClr val="accent1"/>
                </a:solidFill>
              </a:rPr>
              <a:t>Межбюджетные трансферты </a:t>
            </a:r>
            <a:r>
              <a:rPr lang="ru-RU" sz="1400" dirty="0"/>
              <a:t>- средства, предоставляемые одним бюджетом бюджетной системы Российской Федерации </a:t>
            </a:r>
            <a:r>
              <a:rPr lang="ru-RU" sz="1400" dirty="0" smtClean="0"/>
              <a:t>другому </a:t>
            </a:r>
            <a:r>
              <a:rPr lang="ru-RU" sz="1400" dirty="0"/>
              <a:t>бюджету бюджетной системы Российской </a:t>
            </a:r>
            <a:r>
              <a:rPr lang="ru-RU" sz="1400" dirty="0" smtClean="0"/>
              <a:t>Федерации</a:t>
            </a:r>
          </a:p>
          <a:p>
            <a:endParaRPr lang="ru-RU" sz="1400" dirty="0"/>
          </a:p>
          <a:p>
            <a:r>
              <a:rPr lang="ru-RU" sz="1400" b="1" dirty="0" smtClean="0">
                <a:solidFill>
                  <a:schemeClr val="accent1"/>
                </a:solidFill>
              </a:rPr>
              <a:t>Дотации</a:t>
            </a:r>
            <a:r>
              <a:rPr lang="ru-RU" sz="1400" b="1" dirty="0" smtClean="0"/>
              <a:t> </a:t>
            </a:r>
            <a:r>
              <a:rPr lang="ru-RU" sz="1400" dirty="0"/>
              <a:t>- межбюджетные трансферты, предоставляемые на безвозмездной и безвозвратной основе без установления направлений </a:t>
            </a:r>
            <a:r>
              <a:rPr lang="ru-RU" sz="1400" dirty="0" smtClean="0"/>
              <a:t>и </a:t>
            </a:r>
            <a:r>
              <a:rPr lang="ru-RU" sz="1400" dirty="0"/>
              <a:t>(или) условий их использования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b="1" dirty="0">
                <a:solidFill>
                  <a:schemeClr val="accent1"/>
                </a:solidFill>
              </a:rPr>
              <a:t>Субсидии</a:t>
            </a:r>
            <a:r>
              <a:rPr lang="ru-RU" sz="1400" b="1" dirty="0" smtClean="0"/>
              <a:t> </a:t>
            </a:r>
            <a:r>
              <a:rPr lang="ru-RU" sz="1400" dirty="0"/>
              <a:t>- межбюджетные трансферты, предоставляемые в целях </a:t>
            </a:r>
            <a:r>
              <a:rPr lang="ru-RU" sz="1400" dirty="0" err="1" smtClean="0"/>
              <a:t>софинансирования</a:t>
            </a:r>
            <a:r>
              <a:rPr lang="ru-RU" sz="1400" dirty="0" smtClean="0"/>
              <a:t> </a:t>
            </a:r>
            <a:r>
              <a:rPr lang="ru-RU" sz="1400" dirty="0"/>
              <a:t>расходных обязательств, возникающих при </a:t>
            </a:r>
            <a:r>
              <a:rPr lang="ru-RU" sz="1400" dirty="0" smtClean="0"/>
              <a:t>выполнении </a:t>
            </a:r>
            <a:r>
              <a:rPr lang="ru-RU" sz="1400" dirty="0"/>
              <a:t>полномочий органов государственной власти субъектов РФ по предметам ведения субъектов РФ и предметам </a:t>
            </a:r>
            <a:r>
              <a:rPr lang="ru-RU" sz="1400" dirty="0" smtClean="0"/>
              <a:t>совместного </a:t>
            </a:r>
            <a:r>
              <a:rPr lang="ru-RU" sz="1400" dirty="0"/>
              <a:t>ведения РФ и субъектов РФ, и расходных обязательств по выполнению полномочий органов местного самоуправления по </a:t>
            </a:r>
          </a:p>
          <a:p>
            <a:r>
              <a:rPr lang="ru-RU" sz="1400" dirty="0"/>
              <a:t>вопросам местного значения</a:t>
            </a:r>
            <a:endParaRPr lang="ru-RU" sz="1400" dirty="0" smtClean="0"/>
          </a:p>
          <a:p>
            <a:endParaRPr lang="ru-RU" sz="1400" dirty="0" smtClean="0">
              <a:solidFill>
                <a:schemeClr val="accent1"/>
              </a:solidFill>
            </a:endParaRPr>
          </a:p>
          <a:p>
            <a:r>
              <a:rPr lang="ru-RU" sz="1400" b="1" dirty="0" smtClean="0">
                <a:solidFill>
                  <a:schemeClr val="accent1"/>
                </a:solidFill>
              </a:rPr>
              <a:t>Субвенции </a:t>
            </a:r>
            <a:r>
              <a:rPr lang="ru-RU" sz="1400" dirty="0" smtClean="0"/>
              <a:t>- межбюджетные </a:t>
            </a:r>
            <a:r>
              <a:rPr lang="ru-RU" sz="1400" dirty="0"/>
              <a:t>трансферты, предоставляемые бюджетам субъектов Российской Федерации в целях финансового </a:t>
            </a:r>
            <a:r>
              <a:rPr lang="ru-RU" sz="1400" dirty="0" smtClean="0"/>
              <a:t>обеспечения </a:t>
            </a:r>
            <a:r>
              <a:rPr lang="ru-RU" sz="1400" dirty="0"/>
              <a:t>расходных обязательств субъектов РФ и (или) муниципальных образований, возникающих при выполнении полномочий </a:t>
            </a:r>
            <a:r>
              <a:rPr lang="ru-RU" sz="1400" dirty="0" smtClean="0"/>
              <a:t>РФ</a:t>
            </a:r>
            <a:r>
              <a:rPr lang="ru-RU" sz="1400" dirty="0"/>
              <a:t>, переданных для осуществления органам государственной власти субъектов </a:t>
            </a:r>
            <a:r>
              <a:rPr lang="ru-RU" sz="1400" dirty="0" smtClean="0"/>
              <a:t>РФ </a:t>
            </a:r>
            <a:r>
              <a:rPr lang="ru-RU" sz="1400" dirty="0"/>
              <a:t>и (или) органам местного </a:t>
            </a:r>
            <a:r>
              <a:rPr lang="ru-RU" sz="1400" dirty="0" smtClean="0"/>
              <a:t>самоуправления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chemeClr val="accent1"/>
                </a:solidFill>
              </a:rPr>
              <a:t>Иные межбюджетные </a:t>
            </a:r>
            <a:r>
              <a:rPr lang="ru-RU" sz="1400" b="1" dirty="0" smtClean="0">
                <a:solidFill>
                  <a:schemeClr val="accent1"/>
                </a:solidFill>
              </a:rPr>
              <a:t>трансферы</a:t>
            </a:r>
            <a:r>
              <a:rPr lang="ru-RU" sz="1400" dirty="0" smtClean="0"/>
              <a:t> предоставляются в случаях и порядке, которые предусмотрены соответствующими правовыми актами</a:t>
            </a:r>
          </a:p>
          <a:p>
            <a:endParaRPr lang="ru-RU" sz="1400" dirty="0"/>
          </a:p>
          <a:p>
            <a:r>
              <a:rPr lang="ru-RU" sz="1400" b="1" dirty="0">
                <a:solidFill>
                  <a:schemeClr val="accent1"/>
                </a:solidFill>
              </a:rPr>
              <a:t>Безвозмездные </a:t>
            </a:r>
            <a:r>
              <a:rPr lang="ru-RU" sz="1400" b="1">
                <a:solidFill>
                  <a:schemeClr val="accent1"/>
                </a:solidFill>
              </a:rPr>
              <a:t>поступления </a:t>
            </a:r>
            <a:r>
              <a:rPr lang="ru-RU" sz="1400" smtClean="0"/>
              <a:t>– поступления от </a:t>
            </a:r>
            <a:r>
              <a:rPr lang="ru-RU" sz="1400" dirty="0" smtClean="0"/>
              <a:t>физических и юридических лиц, международных организаций и правительства иностранных государств, в том числе добровольные пожертвования</a:t>
            </a:r>
            <a:endParaRPr lang="ru-RU" sz="1400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747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Безвозмездные поступления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82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000" dirty="0"/>
              <a:t>Безвозмездные поступления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21327"/>
              </p:ext>
            </p:extLst>
          </p:nvPr>
        </p:nvGraphicFramePr>
        <p:xfrm>
          <a:off x="600073" y="615983"/>
          <a:ext cx="8381998" cy="617510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514727"/>
                <a:gridCol w="996043"/>
                <a:gridCol w="947057"/>
                <a:gridCol w="938893"/>
                <a:gridCol w="1001695"/>
                <a:gridCol w="983583"/>
              </a:tblGrid>
              <a:tr h="435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</a:t>
                      </a:r>
                      <a:r>
                        <a:rPr lang="en-US" sz="1400" b="1" u="none" strike="noStrike" dirty="0" smtClean="0">
                          <a:effectLst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год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28 424 513,9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28 713 620,5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18 867 318,0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15 710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198,0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17 036 040,0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2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 от федерального бюджета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25 193 523,4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24 772 334,3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18 580 958,0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15 546 898,8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16 869 171,4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Дотации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1 532 738,9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1 011 121,2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12 614 995,6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13 193 123,1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9 384 417,4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7 055 259,7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9 930 020,0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Субвенции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6 923 131,6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6 709 248,1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6 345 278,4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6 541 246,4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6 573 034,4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Иные межбюджетные трансферты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4 122 657,3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3 858 841,9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2 851 262,2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1 950 392,7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366 117,0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3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 от Федерального фонда обязательного медицинского страхования (через ГУ "ФОМС РТ")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61 304,8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Иные межбюджетные трансферты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61 304,8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36 000,0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2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 от бюджета Пенсионного фонда Российской Федерации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6 903,6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5 526,4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5 891,3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5 403,6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2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безвозмездные поступления от других бюджетов бюджетной системы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44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 от государственной корпорации – Фонда содействия реформированию жилищно-коммунального хозяйства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1 437 408,2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224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Безвозмездные поступления от некоммерческой организации "Фонд развития моногородов"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491 926,5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666 582,4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213 963,3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6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безвозмездные </a:t>
                      </a:r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поступления, прочие поступления от других бюджетов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628 627,5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1 967 564,3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72 396,7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163 299,2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166 868,6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674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752 465,6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1 231 709,6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3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-147 645,7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33 903,5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93477" y="308204"/>
            <a:ext cx="118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/>
              <a:t>тыс.рублей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8244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Классификация расходов бюджета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4355" y="693253"/>
            <a:ext cx="842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Расходы бюджета распределяются по единой классификации, включающей </a:t>
            </a:r>
          </a:p>
          <a:p>
            <a:r>
              <a:rPr lang="ru-RU" dirty="0" smtClean="0"/>
              <a:t>14 разделов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91728" y="1194799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282" y="1890325"/>
            <a:ext cx="2244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2"/>
                </a:solidFill>
              </a:rPr>
              <a:t>Общегосударственные </a:t>
            </a:r>
            <a:r>
              <a:rPr lang="ru-RU" sz="1400" i="1" dirty="0" smtClean="0">
                <a:solidFill>
                  <a:schemeClr val="accent2"/>
                </a:solidFill>
              </a:rPr>
              <a:t/>
            </a:r>
            <a:br>
              <a:rPr lang="ru-RU" sz="1400" i="1" dirty="0" smtClean="0">
                <a:solidFill>
                  <a:schemeClr val="accent2"/>
                </a:solidFill>
              </a:rPr>
            </a:br>
            <a:r>
              <a:rPr lang="ru-RU" sz="1400" i="1" dirty="0" smtClean="0">
                <a:solidFill>
                  <a:schemeClr val="accent2"/>
                </a:solidFill>
              </a:rPr>
              <a:t>вопросы</a:t>
            </a:r>
            <a:endParaRPr lang="ru-RU" sz="1400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932" y="1197168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1269" y="1669923"/>
            <a:ext cx="2149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1"/>
                </a:solidFill>
              </a:rPr>
              <a:t>Национальная оборона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8680" y="1177895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3</a:t>
            </a: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8394" y="1745099"/>
            <a:ext cx="1871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/>
              <a:t>Национальная безопасность и правоохранительная деятельность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68905" y="1209622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41435" y="2002701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3"/>
                </a:solidFill>
              </a:rPr>
              <a:t>Национальная экономика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8921" y="1194799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5</a:t>
            </a: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69980" y="1773288"/>
            <a:ext cx="1871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tx2"/>
                </a:solidFill>
              </a:rPr>
              <a:t>Жилищно-коммунальное хозяйство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3957" y="2855714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4999" y="3330093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3"/>
                </a:solidFill>
              </a:rPr>
              <a:t>Охрана окружающей среды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58001" y="2922069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7</a:t>
            </a: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31317" y="3485734"/>
            <a:ext cx="1871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rgbClr val="7030A0"/>
                </a:solidFill>
              </a:rPr>
              <a:t>Образование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5462" y="2898220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50222" y="3409712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6"/>
                </a:solidFill>
              </a:rPr>
              <a:t>Культура, кинематография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17831" y="2920283"/>
            <a:ext cx="1172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9</a:t>
            </a: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2480" y="3545536"/>
            <a:ext cx="18717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2"/>
                </a:solidFill>
              </a:rPr>
              <a:t>Здравоохранение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38476" y="2897256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10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69979" y="3553781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 smtClean="0"/>
              <a:t>Социальная</a:t>
            </a:r>
            <a:br>
              <a:rPr lang="ru-RU" sz="1400" i="1" dirty="0" smtClean="0"/>
            </a:br>
            <a:r>
              <a:rPr lang="ru-RU" sz="1400" i="1" dirty="0" smtClean="0"/>
              <a:t>политика</a:t>
            </a:r>
            <a:endParaRPr lang="ru-RU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20417" y="4445398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11</a:t>
            </a: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2969" y="5120892"/>
            <a:ext cx="1871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accent6"/>
                </a:solidFill>
              </a:rPr>
              <a:t>Физическая культура и спорт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12142" y="4444424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12</a:t>
            </a: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71373" y="5153886"/>
            <a:ext cx="2039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/>
              <a:t>Средства  массовой </a:t>
            </a:r>
            <a:r>
              <a:rPr lang="ru-RU" sz="1400" i="1" dirty="0" smtClean="0"/>
              <a:t>информации</a:t>
            </a:r>
            <a:endParaRPr lang="ru-RU" sz="14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26287" y="4437219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13</a:t>
            </a: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37422" y="5110884"/>
            <a:ext cx="1871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rgbClr val="7030A0"/>
                </a:solidFill>
              </a:rPr>
              <a:t>Обслуживание государственного и муниципального долга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70122" y="4467376"/>
            <a:ext cx="1934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 Black" panose="020B0A04020102020204" pitchFamily="34" charset="0"/>
              </a:rPr>
              <a:t>14</a:t>
            </a:r>
            <a:endParaRPr lang="ru-RU" sz="9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rial Black" panose="020B0A040201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52727" y="5013534"/>
            <a:ext cx="24717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400" i="1" dirty="0">
                <a:solidFill>
                  <a:schemeClr val="tx2"/>
                </a:solidFill>
              </a:rPr>
              <a:t>Межбюджетные трансферты общего характера бюджетам бюджетной системы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10565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1083515"/>
          </a:xfrm>
          <a:noFill/>
        </p:spPr>
        <p:txBody>
          <a:bodyPr>
            <a:normAutofit/>
          </a:bodyPr>
          <a:lstStyle/>
          <a:p>
            <a:r>
              <a:rPr lang="ru-RU" dirty="0">
                <a:solidFill>
                  <a:sysClr val="windowText" lastClr="000000"/>
                </a:solidFill>
                <a:cs typeface="Times New Roman" pitchFamily="18" charset="0"/>
              </a:rPr>
              <a:t>Структура </a:t>
            </a:r>
            <a:r>
              <a:rPr lang="ru-RU" dirty="0" smtClean="0">
                <a:solidFill>
                  <a:sysClr val="windowText" lastClr="000000"/>
                </a:solidFill>
                <a:cs typeface="Times New Roman" pitchFamily="18" charset="0"/>
              </a:rPr>
              <a:t>расходов бюджета </a:t>
            </a:r>
          </a:p>
          <a:p>
            <a:r>
              <a:rPr lang="ru-RU" dirty="0" smtClean="0">
                <a:solidFill>
                  <a:sysClr val="windowText" lastClr="000000"/>
                </a:solidFill>
                <a:cs typeface="Times New Roman" pitchFamily="18" charset="0"/>
              </a:rPr>
              <a:t>Республики </a:t>
            </a:r>
            <a:r>
              <a:rPr lang="ru-RU" dirty="0">
                <a:solidFill>
                  <a:sysClr val="windowText" lastClr="000000"/>
                </a:solidFill>
                <a:cs typeface="Times New Roman" pitchFamily="18" charset="0"/>
              </a:rPr>
              <a:t>Татарстан в </a:t>
            </a:r>
            <a:r>
              <a:rPr lang="ru-RU" dirty="0" smtClean="0">
                <a:solidFill>
                  <a:sysClr val="windowText" lastClr="000000"/>
                </a:solidFill>
                <a:cs typeface="Times New Roman" pitchFamily="18" charset="0"/>
              </a:rPr>
              <a:t>201</a:t>
            </a:r>
            <a:r>
              <a:rPr lang="en-US" dirty="0" smtClean="0">
                <a:solidFill>
                  <a:sysClr val="windowText" lastClr="000000"/>
                </a:solidFill>
                <a:cs typeface="Times New Roman" pitchFamily="18" charset="0"/>
              </a:rPr>
              <a:t>7</a:t>
            </a:r>
            <a:r>
              <a:rPr lang="ru-RU" dirty="0" smtClean="0">
                <a:solidFill>
                  <a:sysClr val="windowText" lastClr="000000"/>
                </a:solidFill>
                <a:cs typeface="Times New Roman" pitchFamily="18" charset="0"/>
              </a:rPr>
              <a:t> году</a:t>
            </a:r>
            <a:endParaRPr lang="en-US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4582491"/>
              </p:ext>
            </p:extLst>
          </p:nvPr>
        </p:nvGraphicFramePr>
        <p:xfrm>
          <a:off x="611560" y="1196752"/>
          <a:ext cx="844867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57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9"/>
            <a:ext cx="8115300" cy="35401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ysClr val="windowText" lastClr="000000"/>
                </a:solidFill>
                <a:cs typeface="Times New Roman" pitchFamily="18" charset="0"/>
              </a:rPr>
              <a:t>Структура расходов </a:t>
            </a:r>
            <a:r>
              <a:rPr lang="ru-RU" sz="1800" dirty="0" smtClean="0">
                <a:solidFill>
                  <a:sysClr val="windowText" lastClr="000000"/>
                </a:solidFill>
                <a:cs typeface="Times New Roman" pitchFamily="18" charset="0"/>
              </a:rPr>
              <a:t>бюджета Республики Татарстан</a:t>
            </a:r>
            <a:endParaRPr lang="en-US" sz="1800" dirty="0">
              <a:solidFill>
                <a:sysClr val="windowText" lastClr="000000"/>
              </a:solidFill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76752"/>
              </p:ext>
            </p:extLst>
          </p:nvPr>
        </p:nvGraphicFramePr>
        <p:xfrm>
          <a:off x="600074" y="736561"/>
          <a:ext cx="8381998" cy="561784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4424"/>
                <a:gridCol w="2291024"/>
                <a:gridCol w="1151310"/>
                <a:gridCol w="1151310"/>
                <a:gridCol w="1151310"/>
                <a:gridCol w="1151310"/>
                <a:gridCol w="1151310"/>
              </a:tblGrid>
              <a:tr h="101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Разделы классификации расходов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9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36000" marR="3600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222 230 148,2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792 453,8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205 342 814,7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209 144 280,8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218 131 831,3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Общегосударственные вопросы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7 624 533,9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8 613 367,2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9 626 078,3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9 500 828,2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9 671 274,3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оборона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132 861,2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105 136,8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109 893,4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111 513,5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115 418,0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8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1 399 702,9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1 329 171,3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1 378 870,4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1 414 834,9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1 446 698,8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Национальная экономика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65 902 700,1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75 800 313,7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39 343 781,2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37 107 705,0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40 666 914,8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Жилищно-коммунальное хозяйство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14 594 493,6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14 616 134,6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11 389 519,3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10 839 638,7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10 195 717,1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окружающей среды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375 653,5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451 121,1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288 737,5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295 520,6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302 506,1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997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Образование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45 603 654,3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44 973 677,3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56 098 200,7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56 589 737,9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57 307 944,1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Культура, кинематография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11 110 133,5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9 021 115,1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7 873 450,0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7 344 528,8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584 319,7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3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Здравоохранение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34 763 263,7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20 720 475,1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21 566 832,0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21 470 207,5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19 852 265,0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0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Социальная политика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23 640 926,5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37 702 175,5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41 796 119,6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42 753 999,9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43 687 156,7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7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и спорт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5 000 803,6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9 520 595,0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5 193 345,5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3 594 242,5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3 110 172,1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Средства  массовой информации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1 273 551,6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1 283 352,7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1 195 798,6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1 193 254,6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1 200 127,8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89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86 330,7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76 585,5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97 140,1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96 882,8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96 743,9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83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10 721 539,1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11 579 232,9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9 385 048,1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9 301 685,9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9 202 472,9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19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Условно утвержденные расходы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7 529 700,0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13 692 100,0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93477" y="400051"/>
            <a:ext cx="118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/>
              <a:t>тыс.рублей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2831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446331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Расходы по разделу "Общегосударственные вопросы" (</a:t>
            </a:r>
            <a:r>
              <a:rPr lang="ru-RU" dirty="0" err="1"/>
              <a:t>тыс.рублей</a:t>
            </a:r>
            <a:r>
              <a:rPr lang="ru-RU" dirty="0"/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136443"/>
              </p:ext>
            </p:extLst>
          </p:nvPr>
        </p:nvGraphicFramePr>
        <p:xfrm>
          <a:off x="635153" y="492371"/>
          <a:ext cx="8348073" cy="52349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53559"/>
                <a:gridCol w="1004836"/>
                <a:gridCol w="1065125"/>
                <a:gridCol w="1037431"/>
                <a:gridCol w="993561"/>
                <a:gridCol w="993561"/>
              </a:tblGrid>
              <a:tr h="3052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Структура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год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7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7 624 533,9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8 613 367,2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9 626 078,3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9 500 828,2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9 671 274,3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4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600 826,9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363 683,8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248 078,9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255 839,7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263 910,9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336 865,4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316 989,8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248 566,7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254 361,7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260 388,6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247 656,7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203 677,3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133 514,9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134 918,3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139 394,1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Судебная система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436 398,5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519 902,8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454 664,8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394 679,3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407 253,7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20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760 880,0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766 261,2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589 989,3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609 825,5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630 455,2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46 618,9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47 603,0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37 086,1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36 892,6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38 090,3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Фундаментальные исследования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377 888,5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415 165,7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514 913,7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532 680,7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551 158,3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Резервные фонды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1 476 332,2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2 301 728,0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2 393 797,1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2 489 549,0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Прикладные научные исследования в области общегосударственных вопросов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61 681,8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65 685,2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48 394,2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48 489,4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48 588,4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Другие общегосударственные вопросы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4 755 717,2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4 438 066,2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5 049 141,7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4 839 343,9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4 842 485,8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5152" y="5792096"/>
            <a:ext cx="8348073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0000"/>
                </a:solidFill>
              </a:rPr>
              <a:t>В рамках раздела "Общегосударственные вопросы" </a:t>
            </a:r>
            <a:r>
              <a:rPr lang="ru-RU" sz="1200" dirty="0" smtClean="0">
                <a:solidFill>
                  <a:srgbClr val="000000"/>
                </a:solidFill>
              </a:rPr>
              <a:t>исполняются </a:t>
            </a:r>
            <a:r>
              <a:rPr lang="ru-RU" sz="1200" dirty="0">
                <a:solidFill>
                  <a:srgbClr val="000000"/>
                </a:solidFill>
              </a:rPr>
              <a:t>обязательства на функционирование Президента Республики Татарстан и его аппарата, функционирование Государственного Совета Республики Татарстан, функционирование высших органов исполнительной власти Республики Татарстан, функционирование судебной системы, обеспечение деятельности финансовых и контрольно-счетных органов, обеспечение проведения выборов и референдумов, финансирование резервного фонда и другие общегосударственные вопросы.</a:t>
            </a:r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05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36765"/>
          </a:xfrm>
        </p:spPr>
        <p:txBody>
          <a:bodyPr>
            <a:noAutofit/>
          </a:bodyPr>
          <a:lstStyle/>
          <a:p>
            <a:r>
              <a:rPr lang="ru-RU" sz="1800" dirty="0"/>
              <a:t>Расходы по разделу "Национальная безопасность и правоохранительная деятельность" (</a:t>
            </a:r>
            <a:r>
              <a:rPr lang="ru-RU" sz="1800" dirty="0" err="1"/>
              <a:t>тыс.рублей</a:t>
            </a:r>
            <a:r>
              <a:rPr lang="ru-RU" sz="1800" dirty="0"/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336281"/>
              </p:ext>
            </p:extLst>
          </p:nvPr>
        </p:nvGraphicFramePr>
        <p:xfrm>
          <a:off x="615054" y="729679"/>
          <a:ext cx="8247591" cy="23145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24261"/>
                <a:gridCol w="977258"/>
                <a:gridCol w="1082340"/>
                <a:gridCol w="1082341"/>
                <a:gridCol w="1157172"/>
                <a:gridCol w="1124219"/>
              </a:tblGrid>
              <a:tr h="2968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Структура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год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84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1 399 702,9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329 171,3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1 378 870,4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1 414 834,9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1 446 698,8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84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Органы внутренних дел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5 911,0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3 032,3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3 032,3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23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403 182,0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413 448,8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411 999,1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425 828,4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440 199,9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41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Обеспечение пожарной безопасности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865 424,8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909 711,6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963 839,0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985 974,2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1 006 498,9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2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131 096,1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5052" y="3073736"/>
            <a:ext cx="808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Расходы по разделу "Национальная экономика" (</a:t>
            </a:r>
            <a:r>
              <a:rPr lang="ru-RU" b="1" dirty="0" err="1">
                <a:solidFill>
                  <a:srgbClr val="000000"/>
                </a:solidFill>
              </a:rPr>
              <a:t>тыс.рублей</a:t>
            </a:r>
            <a:r>
              <a:rPr lang="ru-RU" b="1" dirty="0">
                <a:solidFill>
                  <a:srgbClr val="000000"/>
                </a:solidFill>
              </a:rPr>
              <a:t>)</a:t>
            </a:r>
            <a:r>
              <a:rPr lang="ru-RU" dirty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77247"/>
              </p:ext>
            </p:extLst>
          </p:nvPr>
        </p:nvGraphicFramePr>
        <p:xfrm>
          <a:off x="615052" y="3501125"/>
          <a:ext cx="8247592" cy="32480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138196"/>
                <a:gridCol w="1195754"/>
                <a:gridCol w="1266093"/>
                <a:gridCol w="1205802"/>
                <a:gridCol w="1225899"/>
                <a:gridCol w="1215848"/>
              </a:tblGrid>
              <a:tr h="352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Структура расходов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год 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r>
                        <a:rPr lang="ru-RU" sz="1400" b="1" u="none" strike="noStrike" dirty="0">
                          <a:effectLst/>
                        </a:rPr>
                        <a:t>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6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65 902 700,1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75 800 313,7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39 343 781,2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37 107  705,0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40 666 914,8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2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Общеэкономические вопросы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1 181 995,0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728 720,1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787 955,9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763 850,2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779 514,5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Воспроизводство минерально-сырьевой базы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40 541,4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42 332,0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Сельское хозяйство и рыболовство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21 568 871,8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22 670 461,3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14 644 789,3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14 115 082,7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17 163 179,7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Водное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582 505,8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1 013 522,6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66 485,7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58 471,2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28 412,1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Лесное хозяйство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1 114 474,4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816 693,1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569 183,8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585 027,3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585 541,4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1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Транспорт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3 103 750,1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999 574,1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1 646 210,2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1 633 922,5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1 623 168,8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2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29 873 224,3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17 767 094,3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15 782 356,2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14 070 364,0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14 530 483,1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14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Связь и информатика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1 823 165,1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1 923 234,7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1 383 011,0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1 420 132,2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1 385 734,6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6 614 172,2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29 838 681,5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4 413 789,1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4 410 854,9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4 520 880,6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99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36765"/>
          </a:xfrm>
        </p:spPr>
        <p:txBody>
          <a:bodyPr>
            <a:noAutofit/>
          </a:bodyPr>
          <a:lstStyle/>
          <a:p>
            <a:r>
              <a:rPr lang="ru-RU" sz="1600" dirty="0"/>
              <a:t>Расходы по разделу "Жилищно-коммунальное хозяйство" (</a:t>
            </a:r>
            <a:r>
              <a:rPr lang="ru-RU" sz="1600" dirty="0" err="1"/>
              <a:t>тыс.рублей</a:t>
            </a:r>
            <a:r>
              <a:rPr lang="ru-RU" sz="1600" dirty="0"/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65311"/>
              </p:ext>
            </p:extLst>
          </p:nvPr>
        </p:nvGraphicFramePr>
        <p:xfrm>
          <a:off x="615053" y="345753"/>
          <a:ext cx="8247591" cy="146481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02837"/>
                <a:gridCol w="1004835"/>
                <a:gridCol w="1024932"/>
                <a:gridCol w="1045029"/>
                <a:gridCol w="1045028"/>
                <a:gridCol w="1024930"/>
              </a:tblGrid>
              <a:tr h="224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14 594 493,6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14 616 134,6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11 389 519,3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10 839 638,7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10 195 717,1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3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Жилищное хозяйство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5 693 620,9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2 204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772,4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2 864 275,7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2 864 275,7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2 864 275,7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Коммунальное хозяйство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5 849 569,4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8 564 232,8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5 511 433,3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5 011 592,1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4 364 960,4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5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Благоустройство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2 955 226,2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3 758 888,3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2 936 828,8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2 884 183,4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2 884 183,4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8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96 077,1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88 241,1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76 981,5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79 587,5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82 297,6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5053" y="1914092"/>
            <a:ext cx="808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Расходы по разделу "Охрана окружающей среды" (</a:t>
            </a:r>
            <a:r>
              <a:rPr lang="ru-RU" sz="1600" b="1" dirty="0" err="1">
                <a:solidFill>
                  <a:srgbClr val="000000"/>
                </a:solidFill>
              </a:rPr>
              <a:t>тыс.рублей</a:t>
            </a:r>
            <a:r>
              <a:rPr lang="ru-RU" sz="1600" b="1" dirty="0">
                <a:solidFill>
                  <a:srgbClr val="000000"/>
                </a:solidFill>
              </a:rPr>
              <a:t>)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568018"/>
              </p:ext>
            </p:extLst>
          </p:nvPr>
        </p:nvGraphicFramePr>
        <p:xfrm>
          <a:off x="615053" y="2216076"/>
          <a:ext cx="8247592" cy="125065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02838"/>
                <a:gridCol w="984739"/>
                <a:gridCol w="1055076"/>
                <a:gridCol w="1034981"/>
                <a:gridCol w="1055077"/>
                <a:gridCol w="1014881"/>
              </a:tblGrid>
              <a:tr h="226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375 653,5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451 121,1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288 737,5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295 520,6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302 506,1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7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221 896,2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212 757,4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150 749,6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153 178,6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155 640,2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0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6000" marR="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153 757,3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238 363,7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137 987,9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142 342,0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146 865,9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5053" y="3458586"/>
            <a:ext cx="8247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Расходы по разделу "Образование" (</a:t>
            </a:r>
            <a:r>
              <a:rPr lang="ru-RU" sz="1600" b="1" dirty="0" err="1"/>
              <a:t>тыс.рублей</a:t>
            </a:r>
            <a:r>
              <a:rPr lang="ru-RU" sz="1600" b="1" dirty="0"/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886856"/>
              </p:ext>
            </p:extLst>
          </p:nvPr>
        </p:nvGraphicFramePr>
        <p:xfrm>
          <a:off x="544714" y="3808157"/>
          <a:ext cx="8388269" cy="26174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63125"/>
                <a:gridCol w="1045029"/>
                <a:gridCol w="1034980"/>
                <a:gridCol w="1045029"/>
                <a:gridCol w="1034980"/>
                <a:gridCol w="1065126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Структура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45 603 654,3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44 973 677,3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56 098 200,7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56 589 737,9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57 307 944,1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Дошкольное 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1 889 386,6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2 055 082,5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6 411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6 397 356,9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6 880 438,0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Общее 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11 909 572,1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10 594 785,0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11 329 216,0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10 948 740,0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11 896 986,1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Дополнительное образование детей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329 770,8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2 689 613,9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3 480 557,3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4 159 572,5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Среднее профессиональное образование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4 313 370,3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4 703 461,0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6 086 522,6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6 239 613,0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6 419 566,5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378 553,8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436 977,4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448 784,3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437 207,5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409 318,9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Высшее и послевузовское профессиональное образование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(с 2017 года - "Высшее образование")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431 298,7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226 127,1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288 787,5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297 153,7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320 624,6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Молодежная политика и оздоровление детей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(с 2017 года - "Молодежная политика")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2 052 558,7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2 405 856,6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2 655 409,3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2 458 482,2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2 471 709,2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Другие вопросы в области образования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24 628 914,1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24 221 616,9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26 188 813,9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26 330 627,3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24 749 728,3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0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855" y="86916"/>
            <a:ext cx="833035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1250" dirty="0" smtClean="0"/>
              <a:t>При </a:t>
            </a:r>
            <a:r>
              <a:rPr lang="ru-RU" sz="1250" dirty="0"/>
              <a:t>оценке </a:t>
            </a:r>
            <a:r>
              <a:rPr lang="ru-RU" sz="1250" dirty="0" smtClean="0"/>
              <a:t>поступлений налога на прибыль </a:t>
            </a:r>
            <a:r>
              <a:rPr lang="ru-RU" sz="1250" dirty="0"/>
              <a:t>использованы данные бизнес – проектов </a:t>
            </a:r>
            <a:r>
              <a:rPr lang="ru-RU" sz="1250" dirty="0" smtClean="0"/>
              <a:t>крупных </a:t>
            </a:r>
            <a:r>
              <a:rPr lang="ru-RU" sz="1250" dirty="0"/>
              <a:t>и средних организаций республики. На совещаниях с участием Министерства экономики, налоговой службы, отраслевых министерств </a:t>
            </a:r>
            <a:r>
              <a:rPr lang="ru-RU" sz="1250" dirty="0" smtClean="0"/>
              <a:t>рассмотрено порядка 155 организаций, </a:t>
            </a:r>
            <a:r>
              <a:rPr lang="ru-RU" sz="1250" dirty="0"/>
              <a:t>которые уплачивают в бюджет </a:t>
            </a:r>
            <a:r>
              <a:rPr lang="ru-RU" sz="1250" dirty="0" smtClean="0"/>
              <a:t>около 58-ти </a:t>
            </a:r>
            <a:r>
              <a:rPr lang="ru-RU" sz="1250" dirty="0"/>
              <a:t>процентов налога на прибыль. По этим данным налог на прибыль прогнозируется в объеме </a:t>
            </a:r>
            <a:r>
              <a:rPr lang="ru-RU" sz="1250" dirty="0" smtClean="0"/>
              <a:t>71,1 </a:t>
            </a:r>
            <a:r>
              <a:rPr lang="ru-RU" sz="1250" dirty="0"/>
              <a:t>млрд. рублей. </a:t>
            </a:r>
            <a:endParaRPr lang="ru-RU" sz="1250" dirty="0" smtClean="0"/>
          </a:p>
          <a:p>
            <a:pPr indent="450215" algn="just"/>
            <a:r>
              <a:rPr lang="ru-RU" sz="1250" dirty="0" smtClean="0"/>
              <a:t>Прогноз поступления акцизов на 2018 год в консолидированный бюджет Республики Татарстан составляет 25,6 </a:t>
            </a:r>
            <a:r>
              <a:rPr lang="ru-RU" sz="1250" dirty="0" err="1" smtClean="0"/>
              <a:t>млрд.рублей</a:t>
            </a:r>
            <a:r>
              <a:rPr lang="ru-RU" sz="1250" dirty="0" smtClean="0"/>
              <a:t>. Прогноз по акцизам сформирован в условиях действующего налогового и бюджетного законодательства.</a:t>
            </a:r>
          </a:p>
          <a:p>
            <a:pPr indent="450215" algn="just"/>
            <a:r>
              <a:rPr lang="ru-RU" sz="1250" dirty="0" smtClean="0"/>
              <a:t>Следующий </a:t>
            </a:r>
            <a:r>
              <a:rPr lang="ru-RU" sz="1250" dirty="0"/>
              <a:t>налог – налог на имущество организаций. В </a:t>
            </a:r>
            <a:r>
              <a:rPr lang="ru-RU" sz="1250" dirty="0" smtClean="0"/>
              <a:t>2018 </a:t>
            </a:r>
            <a:r>
              <a:rPr lang="ru-RU" sz="1250" dirty="0"/>
              <a:t>году он прогнозируется в размере </a:t>
            </a:r>
            <a:r>
              <a:rPr lang="ru-RU" sz="1250" dirty="0" smtClean="0"/>
              <a:t>24,0 </a:t>
            </a:r>
            <a:r>
              <a:rPr lang="ru-RU" sz="1250" dirty="0"/>
              <a:t>млрд. рублей. При </a:t>
            </a:r>
            <a:r>
              <a:rPr lang="ru-RU" sz="1250" dirty="0" smtClean="0"/>
              <a:t>планировании учтены прогноз инвестиций в основной капитал, </a:t>
            </a:r>
            <a:r>
              <a:rPr lang="ru-RU" sz="1250" dirty="0"/>
              <a:t>д</a:t>
            </a:r>
            <a:r>
              <a:rPr lang="ru-RU" sz="1250" dirty="0" smtClean="0"/>
              <a:t>анные налоговой отчетности. </a:t>
            </a:r>
          </a:p>
          <a:p>
            <a:pPr indent="450215" algn="just"/>
            <a:r>
              <a:rPr lang="ru-RU" sz="1250" dirty="0" smtClean="0"/>
              <a:t>Говоря </a:t>
            </a:r>
            <a:r>
              <a:rPr lang="ru-RU" sz="1250" dirty="0"/>
              <a:t>о подходах к формированию прогноза консолидированного бюджета по расходам отмечу, что бюджет ориентирован на реализацию </a:t>
            </a:r>
            <a:r>
              <a:rPr lang="ru-RU" sz="1250" dirty="0" smtClean="0"/>
              <a:t>послания Президента </a:t>
            </a:r>
            <a:r>
              <a:rPr lang="ru-RU" sz="1250" dirty="0"/>
              <a:t>Республики Татарстан </a:t>
            </a:r>
            <a:r>
              <a:rPr lang="ru-RU" sz="1250" dirty="0" smtClean="0"/>
              <a:t>Государственному </a:t>
            </a:r>
            <a:r>
              <a:rPr lang="ru-RU" sz="1250" dirty="0"/>
              <a:t>Совету</a:t>
            </a:r>
            <a:r>
              <a:rPr lang="ru-RU" sz="1250" dirty="0" smtClean="0"/>
              <a:t>.</a:t>
            </a:r>
          </a:p>
          <a:p>
            <a:pPr indent="450215" algn="just"/>
            <a:r>
              <a:rPr lang="ru-RU" sz="1250" dirty="0" smtClean="0"/>
              <a:t> </a:t>
            </a:r>
            <a:r>
              <a:rPr lang="ru-RU" sz="1250" dirty="0"/>
              <a:t>На основе федеральных подходов и индексов – дефляторов были сформированы сценарные условия формирования бюджета по расходам и проведены совещания по рассмотрению предложений республиканских министерств и ведомств, а также муниципальных районов и городских округов. </a:t>
            </a:r>
            <a:endParaRPr lang="ru-RU" sz="1250" dirty="0" smtClean="0"/>
          </a:p>
          <a:p>
            <a:pPr indent="450215" algn="just"/>
            <a:r>
              <a:rPr lang="ru-RU" sz="1250" dirty="0" smtClean="0"/>
              <a:t>В </a:t>
            </a:r>
            <a:r>
              <a:rPr lang="ru-RU" sz="1250" dirty="0"/>
              <a:t>результате проведенной работы, Министерством финансов Республики Татарстан составлены прогнозы по расходам на </a:t>
            </a:r>
            <a:r>
              <a:rPr lang="ru-RU" sz="1250" dirty="0" smtClean="0"/>
              <a:t>2018-ый </a:t>
            </a:r>
            <a:r>
              <a:rPr lang="ru-RU" sz="1250" dirty="0"/>
              <a:t>– </a:t>
            </a:r>
            <a:r>
              <a:rPr lang="ru-RU" sz="1250" dirty="0" smtClean="0"/>
              <a:t>2020-ый </a:t>
            </a:r>
            <a:r>
              <a:rPr lang="ru-RU" sz="1250" dirty="0"/>
              <a:t>годы бюджета Республики Татарстан, 45 бюджетов муниципальных районов и городских округов, 911 бюджетов поселений, образующих консолидированный бюджет. Все бюджеты муниципальных образований прогнозируются бездефицитными</a:t>
            </a:r>
            <a:r>
              <a:rPr lang="ru-RU" sz="1250" dirty="0" smtClean="0"/>
              <a:t>.</a:t>
            </a:r>
          </a:p>
          <a:p>
            <a:pPr indent="450215" algn="just"/>
            <a:r>
              <a:rPr lang="ru-RU" sz="1250" dirty="0" smtClean="0"/>
              <a:t> </a:t>
            </a:r>
            <a:r>
              <a:rPr lang="ru-RU" sz="1250" dirty="0"/>
              <a:t>Отмечу отдельные тенденции, характеризующие расходы бюджетов в свете решений задач, поставленных в Послании Президента Республики Татарстан. </a:t>
            </a:r>
            <a:endParaRPr lang="ru-RU" sz="1250" dirty="0" smtClean="0"/>
          </a:p>
          <a:p>
            <a:pPr indent="450215" algn="just"/>
            <a:r>
              <a:rPr lang="ru-RU" sz="1250" dirty="0" smtClean="0"/>
              <a:t>Растут </a:t>
            </a:r>
            <a:r>
              <a:rPr lang="ru-RU" sz="1250" dirty="0"/>
              <a:t>первоочередные и социально-значимые расходы. В плановом бюджете на </a:t>
            </a:r>
            <a:r>
              <a:rPr lang="ru-RU" sz="1250" dirty="0" smtClean="0"/>
              <a:t>2018 </a:t>
            </a:r>
            <a:r>
              <a:rPr lang="ru-RU" sz="1250" dirty="0"/>
              <a:t>год они вырастут на </a:t>
            </a:r>
            <a:r>
              <a:rPr lang="ru-RU" sz="1250" dirty="0" smtClean="0"/>
              <a:t>1,5 </a:t>
            </a:r>
            <a:r>
              <a:rPr lang="ru-RU" sz="1250" dirty="0"/>
              <a:t>и составят </a:t>
            </a:r>
            <a:r>
              <a:rPr lang="ru-RU" sz="1250" dirty="0" smtClean="0"/>
              <a:t>71,6 </a:t>
            </a:r>
            <a:r>
              <a:rPr lang="ru-RU" sz="1250" dirty="0"/>
              <a:t>процентов от общего объема расходов</a:t>
            </a:r>
            <a:r>
              <a:rPr lang="ru-RU" sz="1250" dirty="0" smtClean="0"/>
              <a:t>.</a:t>
            </a:r>
          </a:p>
          <a:p>
            <a:pPr indent="450215" algn="just"/>
            <a:r>
              <a:rPr lang="ru-RU" sz="1250" dirty="0" smtClean="0"/>
              <a:t> </a:t>
            </a:r>
            <a:r>
              <a:rPr lang="ru-RU" sz="1250" dirty="0"/>
              <a:t>В </a:t>
            </a:r>
            <a:r>
              <a:rPr lang="ru-RU" sz="1250" dirty="0" smtClean="0"/>
              <a:t>2018 </a:t>
            </a:r>
            <a:r>
              <a:rPr lang="ru-RU" sz="1250" dirty="0"/>
              <a:t>– </a:t>
            </a:r>
            <a:r>
              <a:rPr lang="ru-RU" sz="1250" dirty="0" smtClean="0"/>
              <a:t>2020 </a:t>
            </a:r>
            <a:r>
              <a:rPr lang="ru-RU" sz="1250" dirty="0"/>
              <a:t>годах по решению Президента Республики Татарстан предлагается продолжить начатое в предыдущие годы финансирование строительства и капитального ремонта объектов социально </a:t>
            </a:r>
            <a:r>
              <a:rPr lang="ru-RU" sz="1250" dirty="0" smtClean="0"/>
              <a:t>–культурной сферы и общественной инфраструктуры.</a:t>
            </a:r>
          </a:p>
          <a:p>
            <a:pPr indent="450215" algn="just"/>
            <a:r>
              <a:rPr lang="ru-RU" sz="1250" dirty="0" smtClean="0"/>
              <a:t>Планируется продолжить финансирование республиканских социально значимых мероприятий, действующих на протяжении ряда лет, с общим объемом 5,7 </a:t>
            </a:r>
            <a:r>
              <a:rPr lang="ru-RU" sz="1250" dirty="0" err="1" smtClean="0"/>
              <a:t>млрд.рублей</a:t>
            </a:r>
            <a:r>
              <a:rPr lang="ru-RU" sz="1250" dirty="0" smtClean="0"/>
              <a:t>.</a:t>
            </a:r>
          </a:p>
          <a:p>
            <a:pPr indent="450215" algn="just"/>
            <a:r>
              <a:rPr lang="ru-RU" sz="1250" dirty="0" smtClean="0"/>
              <a:t>Также в бюджете на 2018-2020 годы предусматриваются средства на </a:t>
            </a:r>
            <a:r>
              <a:rPr lang="ru-RU" sz="1250" dirty="0" err="1" smtClean="0"/>
              <a:t>софинансирование</a:t>
            </a:r>
            <a:r>
              <a:rPr lang="ru-RU" sz="1250" dirty="0" smtClean="0"/>
              <a:t> федеральных программ, введение в эксплуатацию новых бюджетных учреждений.</a:t>
            </a:r>
          </a:p>
          <a:p>
            <a:pPr indent="450215" algn="just"/>
            <a:r>
              <a:rPr lang="ru-RU" sz="1250" dirty="0" smtClean="0"/>
              <a:t>Продолжится распределение расходов по государственным программам. В проекте бюджета республики они занимают порядка 90 процентов объема расходов.</a:t>
            </a:r>
            <a:endParaRPr lang="ru-RU" sz="1250" dirty="0"/>
          </a:p>
        </p:txBody>
      </p:sp>
    </p:spTree>
    <p:extLst>
      <p:ext uri="{BB962C8B-B14F-4D97-AF65-F5344CB8AC3E}">
        <p14:creationId xmlns:p14="http://schemas.microsoft.com/office/powerpoint/2010/main" val="30714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36765"/>
          </a:xfrm>
        </p:spPr>
        <p:txBody>
          <a:bodyPr>
            <a:noAutofit/>
          </a:bodyPr>
          <a:lstStyle/>
          <a:p>
            <a:r>
              <a:rPr lang="ru-RU" sz="1600" dirty="0"/>
              <a:t>Расходы по разделу "Культура, кинематография" (</a:t>
            </a:r>
            <a:r>
              <a:rPr lang="ru-RU" sz="1600" dirty="0" err="1"/>
              <a:t>тыс.рублей</a:t>
            </a:r>
            <a:r>
              <a:rPr lang="ru-RU" sz="1600" dirty="0"/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226733"/>
              </p:ext>
            </p:extLst>
          </p:nvPr>
        </p:nvGraphicFramePr>
        <p:xfrm>
          <a:off x="615053" y="367393"/>
          <a:ext cx="8247591" cy="16573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02837"/>
                <a:gridCol w="1004835"/>
                <a:gridCol w="1024932"/>
                <a:gridCol w="1045029"/>
                <a:gridCol w="1045028"/>
                <a:gridCol w="1024930"/>
              </a:tblGrid>
              <a:tr h="416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Структура расходов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50" b="1" u="none" strike="noStrike" dirty="0">
                          <a:effectLst/>
                        </a:rPr>
                        <a:t>год 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11 110 133,5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9 021 115,1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7 873 450,0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7 344</a:t>
                      </a:r>
                      <a:r>
                        <a:rPr lang="ru-RU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528,8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7 584 319,7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3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10 976 376,8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8 768 320,7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7 758 697,5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7 228 167,1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7 466 287,6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Кинематография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56 452,5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84 546,8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47 259,8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47 348,5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47 440,6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Прикладные научные исследования в области культуры, кинематографии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89 225,0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77 304,2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79 022,6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67 492,7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69 013,2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70 591,5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4792" y="2014762"/>
            <a:ext cx="808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Расходы по разделу "Здравоохранение" (</a:t>
            </a:r>
            <a:r>
              <a:rPr lang="ru-RU" sz="1600" b="1" dirty="0" err="1">
                <a:solidFill>
                  <a:srgbClr val="000000"/>
                </a:solidFill>
              </a:rPr>
              <a:t>тыс.рублей</a:t>
            </a:r>
            <a:r>
              <a:rPr lang="ru-RU" sz="1600" b="1" dirty="0">
                <a:solidFill>
                  <a:srgbClr val="000000"/>
                </a:solidFill>
              </a:rPr>
              <a:t>)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58409"/>
              </p:ext>
            </p:extLst>
          </p:nvPr>
        </p:nvGraphicFramePr>
        <p:xfrm>
          <a:off x="615052" y="2295975"/>
          <a:ext cx="8247592" cy="26025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02838"/>
                <a:gridCol w="984739"/>
                <a:gridCol w="1055076"/>
                <a:gridCol w="1034981"/>
                <a:gridCol w="1055077"/>
                <a:gridCol w="1014881"/>
              </a:tblGrid>
              <a:tr h="226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Структура расходов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50" b="1" u="none" strike="noStrike" dirty="0">
                          <a:effectLst/>
                        </a:rPr>
                        <a:t>год 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34 763 263,7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20 720 475,1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21 566 832,0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21 470 207,5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19 852 265,0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Стационарная медицинская помощь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8 931 354,4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6 197 030,0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2 730 039,2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4 230 616,5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2 703 345,9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Амбулаторная помощь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1 530 414,7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3 842 294,5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5 006 449,9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2 058 974,3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1 532 297,0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Скорая медицинская помощь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357 643,7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38 892,3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38 800,0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38 800,0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38 800,0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Санаторно-оздоровительная помощь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Заготовка, переработка, хранение и обеспечение безопасности донорской крови и ее компонентов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490 276,0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424 015,5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502 928,1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521 646,2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541 154,4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Санитарно-эпидемиологическое благополучие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122 825,0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133 532,6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119 428,3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124 442,9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129 604,6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Прикладные научные исследования в области здравоохранения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26 533,5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27 133,6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34 090,4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35 304,6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36 567,4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3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здравоохранения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23 304 104,6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10 057 576,6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13 135 096,1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14 460 423,0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14 870 495,7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5053" y="4870918"/>
            <a:ext cx="8247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Расходы по разделу "Социальная политика" (</a:t>
            </a:r>
            <a:r>
              <a:rPr lang="ru-RU" sz="1600" b="1" dirty="0" err="1"/>
              <a:t>тыс.рублей</a:t>
            </a:r>
            <a:r>
              <a:rPr lang="ru-RU" sz="1600" b="1" dirty="0"/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73365"/>
              </p:ext>
            </p:extLst>
          </p:nvPr>
        </p:nvGraphicFramePr>
        <p:xfrm>
          <a:off x="615054" y="5187438"/>
          <a:ext cx="8247592" cy="14954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10077"/>
                <a:gridCol w="1027503"/>
                <a:gridCol w="1017623"/>
                <a:gridCol w="1027503"/>
                <a:gridCol w="1017623"/>
                <a:gridCol w="1047263"/>
              </a:tblGrid>
              <a:tr h="24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Структура расходов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50" b="1" u="none" strike="noStrike" dirty="0">
                          <a:effectLst/>
                        </a:rPr>
                        <a:t>год 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23 640 926,5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37 702 175,5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41 796 119,6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42 753 999,9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43 687 156,7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Пенсионное обеспечение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637 038,9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780 899,3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830 701,3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861 553,3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892 653,3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Социальное обслуживание населения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4 314 570,1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5 495 666,1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5 277 326,2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5 515 807,3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5 755 347,8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Социальное обеспечение населения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14 881 110,7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27 541 247,3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31 537 600,8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32 062 414,6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32 556 950,3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Охрана семьи и детства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3 566 809,1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3 647 269,4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3 931 368,6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4 087 218,5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4 247 000,2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социальной политики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241 397,7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237 093,4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219 122,7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227 006,2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235 205,1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81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536765"/>
          </a:xfrm>
        </p:spPr>
        <p:txBody>
          <a:bodyPr>
            <a:noAutofit/>
          </a:bodyPr>
          <a:lstStyle/>
          <a:p>
            <a:r>
              <a:rPr lang="ru-RU" sz="1600" dirty="0"/>
              <a:t>Расходы по разделу "Физическая культура и спорт" (</a:t>
            </a:r>
            <a:r>
              <a:rPr lang="ru-RU" sz="1600" dirty="0" err="1"/>
              <a:t>тыс.рублей</a:t>
            </a:r>
            <a:r>
              <a:rPr lang="ru-RU" sz="1600" dirty="0"/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7146"/>
              </p:ext>
            </p:extLst>
          </p:nvPr>
        </p:nvGraphicFramePr>
        <p:xfrm>
          <a:off x="615053" y="408132"/>
          <a:ext cx="8247591" cy="15380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102837"/>
                <a:gridCol w="1004835"/>
                <a:gridCol w="1024932"/>
                <a:gridCol w="1045029"/>
                <a:gridCol w="1045028"/>
                <a:gridCol w="1024930"/>
              </a:tblGrid>
              <a:tr h="375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Структура расходов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+mn-lt"/>
                        </a:rPr>
                        <a:t>2016 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+mn-lt"/>
                        </a:rPr>
                        <a:t>2017 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год </a:t>
                      </a:r>
                      <a:br>
                        <a:rPr lang="ru-RU" sz="105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+mn-lt"/>
                        </a:rPr>
                        <a:t>2019 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+mn-lt"/>
                        </a:rPr>
                        <a:t>2020 </a:t>
                      </a: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  <a:latin typeface="+mn-lt"/>
                        </a:rPr>
                      </a:br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5 000 803,6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9 520 595,0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5 193 345,5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3 594 242,5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3 110 172,1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Физическая культура 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4 143 075,6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8 271 011,1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4 240 285,5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2 804 256,3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2 318 746,2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Массовый спорт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119 471,4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294 719,3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283 358,4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137 948,6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137 948,6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72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Спорт высших достижений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683 985,1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901 343,3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631 646,1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612 692,5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612 790,9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45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54 271,5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53 521,3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38 055,5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39 345,1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40 686,4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5053" y="1976872"/>
            <a:ext cx="808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Расходы по разделу "Средства массовой информации" (</a:t>
            </a:r>
            <a:r>
              <a:rPr lang="ru-RU" sz="1600" b="1" dirty="0" err="1">
                <a:solidFill>
                  <a:srgbClr val="000000"/>
                </a:solidFill>
              </a:rPr>
              <a:t>тыс.рублей</a:t>
            </a:r>
            <a:r>
              <a:rPr lang="ru-RU" sz="1600" b="1" dirty="0">
                <a:solidFill>
                  <a:srgbClr val="000000"/>
                </a:solidFill>
              </a:rPr>
              <a:t>)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37832"/>
              </p:ext>
            </p:extLst>
          </p:nvPr>
        </p:nvGraphicFramePr>
        <p:xfrm>
          <a:off x="615053" y="2308285"/>
          <a:ext cx="8247592" cy="111823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02838"/>
                <a:gridCol w="984739"/>
                <a:gridCol w="1055076"/>
                <a:gridCol w="1034981"/>
                <a:gridCol w="1055077"/>
                <a:gridCol w="1014881"/>
              </a:tblGrid>
              <a:tr h="226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Структура расходов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50" b="1" u="none" strike="noStrike" dirty="0">
                          <a:effectLst/>
                        </a:rPr>
                        <a:t>год 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1 273 551,6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1 283 352,7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1 195 798,6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1 193 254,6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1 200 127,8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943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Телевидение и радиовещание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672 889,8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678 853,6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607 692,6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608 119,4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608 180,4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Периодическая печать и издательства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575 537,1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579 617,4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571 680,5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568 287,0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574 659,7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75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25 124,7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24 881,7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16 425,5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16 848,2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17 287,7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15053" y="3423053"/>
            <a:ext cx="8247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Расходы по разделу "Обслуживание государственного </a:t>
            </a:r>
            <a:r>
              <a:rPr lang="ru-RU" sz="1600" b="1" dirty="0" smtClean="0"/>
              <a:t>и</a:t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1600" b="1" dirty="0"/>
              <a:t>муниципального долга" (</a:t>
            </a:r>
            <a:r>
              <a:rPr lang="ru-RU" sz="1600" b="1" dirty="0" err="1"/>
              <a:t>тыс.рублей</a:t>
            </a:r>
            <a:r>
              <a:rPr lang="ru-RU" sz="1600" b="1" dirty="0"/>
              <a:t>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38205"/>
              </p:ext>
            </p:extLst>
          </p:nvPr>
        </p:nvGraphicFramePr>
        <p:xfrm>
          <a:off x="615053" y="5063155"/>
          <a:ext cx="8247592" cy="12515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10077"/>
                <a:gridCol w="1027503"/>
                <a:gridCol w="1017623"/>
                <a:gridCol w="1027503"/>
                <a:gridCol w="1017623"/>
                <a:gridCol w="1047263"/>
              </a:tblGrid>
              <a:tr h="24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Структура расходов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50" b="1" u="none" strike="noStrike" dirty="0">
                          <a:effectLst/>
                        </a:rPr>
                        <a:t>год 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10 721 539,1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11 579 232,9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9 385 048,1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9 301 685,9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9 202 472,9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1 234 292,7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389 083,1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750 443,3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1 052 933,6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489 244,0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9 487 246,4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11 190 149,8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8 634 604,8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8 248 752,3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8 713 228,9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31175"/>
              </p:ext>
            </p:extLst>
          </p:nvPr>
        </p:nvGraphicFramePr>
        <p:xfrm>
          <a:off x="615053" y="4016523"/>
          <a:ext cx="8247592" cy="4895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10077"/>
                <a:gridCol w="1027503"/>
                <a:gridCol w="1017623"/>
                <a:gridCol w="1027503"/>
                <a:gridCol w="1017623"/>
                <a:gridCol w="1047263"/>
              </a:tblGrid>
              <a:tr h="1881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+mn-lt"/>
                        </a:rPr>
                        <a:t>Структура расходов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50" b="1" u="none" strike="noStrike" dirty="0">
                          <a:effectLst/>
                        </a:rPr>
                        <a:t>год 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50" b="1" u="none" strike="noStrike" dirty="0">
                          <a:effectLst/>
                        </a:rPr>
                        <a:t>год</a:t>
                      </a:r>
                      <a:br>
                        <a:rPr lang="ru-RU" sz="1050" b="1" u="none" strike="noStrike" dirty="0">
                          <a:effectLst/>
                        </a:rPr>
                      </a:br>
                      <a:r>
                        <a:rPr lang="ru-RU" sz="1050" b="1" u="none" strike="noStrike" dirty="0">
                          <a:effectLst/>
                        </a:rPr>
                        <a:t>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86 330,7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76 585,5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97 140,1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96 882,8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96 743,9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15053" y="4432982"/>
            <a:ext cx="8247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Расходы по разделу "Межбюджетные трансферты общего характера бюджетам бюджетной системы Российской Федерации" (</a:t>
            </a:r>
            <a:r>
              <a:rPr lang="ru-RU" sz="1600" b="1" dirty="0" err="1">
                <a:solidFill>
                  <a:srgbClr val="000000"/>
                </a:solidFill>
              </a:rPr>
              <a:t>тыс.рублей</a:t>
            </a:r>
            <a:r>
              <a:rPr lang="ru-RU" sz="1600" b="1" dirty="0">
                <a:solidFill>
                  <a:srgbClr val="000000"/>
                </a:solidFill>
              </a:rPr>
              <a:t>)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9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34930" y="145406"/>
            <a:ext cx="8088112" cy="39608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БЮДЖЕТ РЕСПУБЛИКИ ТАТАРСТАН СОХРАНИЛ СОЦИАЛЬНУЮ НАПРАВЛЕННОСТЬ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39069670"/>
              </p:ext>
            </p:extLst>
          </p:nvPr>
        </p:nvGraphicFramePr>
        <p:xfrm>
          <a:off x="634930" y="743858"/>
          <a:ext cx="8348296" cy="6008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47989" y="560476"/>
            <a:ext cx="1335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u="sng" dirty="0" err="1" smtClean="0"/>
              <a:t>тыс.рублей</a:t>
            </a:r>
            <a:endParaRPr lang="ru-RU" sz="1600" i="1" u="sng" dirty="0"/>
          </a:p>
        </p:txBody>
      </p:sp>
    </p:spTree>
    <p:extLst>
      <p:ext uri="{BB962C8B-B14F-4D97-AF65-F5344CB8AC3E}">
        <p14:creationId xmlns:p14="http://schemas.microsoft.com/office/powerpoint/2010/main" val="35241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6700" y="5953125"/>
            <a:ext cx="1257300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64108" y="56088"/>
            <a:ext cx="8088112" cy="494736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Меры социальной поддержки отдельных категорий граждан в Республике Татарстан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90297"/>
              </p:ext>
            </p:extLst>
          </p:nvPr>
        </p:nvGraphicFramePr>
        <p:xfrm>
          <a:off x="444382" y="380475"/>
          <a:ext cx="8608178" cy="62541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5556"/>
                <a:gridCol w="382258"/>
                <a:gridCol w="321308"/>
                <a:gridCol w="356698"/>
                <a:gridCol w="303193"/>
                <a:gridCol w="303193"/>
                <a:gridCol w="1337617"/>
                <a:gridCol w="829321"/>
                <a:gridCol w="1069734"/>
                <a:gridCol w="545908"/>
                <a:gridCol w="589660"/>
                <a:gridCol w="658024"/>
                <a:gridCol w="546933"/>
                <a:gridCol w="788775"/>
              </a:tblGrid>
              <a:tr h="752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Категории получателей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Численность, </a:t>
                      </a:r>
                      <a:r>
                        <a:rPr lang="ru-RU" sz="900" b="1" u="none" strike="noStrike" dirty="0" err="1">
                          <a:effectLst/>
                        </a:rPr>
                        <a:t>ед.изм</a:t>
                      </a:r>
                      <a:r>
                        <a:rPr lang="ru-RU" sz="900" b="1" u="none" strike="noStrike" dirty="0">
                          <a:effectLst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Виды поддержки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Размеры выплат (руб.)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Правовое основание</a:t>
                      </a:r>
                      <a:br>
                        <a:rPr lang="ru-RU" sz="800" b="1" u="none" strike="noStrike" dirty="0">
                          <a:effectLst/>
                        </a:rPr>
                      </a:br>
                      <a:r>
                        <a:rPr lang="ru-RU" sz="800" b="1" u="none" strike="noStrike" dirty="0">
                          <a:effectLst/>
                        </a:rPr>
                        <a:t>(нормативный акт)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Объем расходов, тыс.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2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2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18 447 919,8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188 516,7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969,4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633,1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950,5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2141">
                <a:tc rowSpan="6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Многодетные семьи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82 795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субсидия на проезд обучающимся в общеобразовательных организациях и профессиональных образовательных организациях до окончания ими обучения, но не более чем до достижения ими возраста 18 лет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субсидия на проезд 271 руб.  в месяц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200 551,2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076,7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279 061,2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290 223,6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301 832,5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субсидия на приобретение лекарственных средств на детей в возрасте до 6 лет</a:t>
                      </a:r>
                    </a:p>
                  </a:txBody>
                  <a:tcPr marL="9525" marR="9525" marT="9525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субсидия на лекарства  120 руб. в месяц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12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субсидия в размере 30% расходов на оплату жилья и коммунальных услуг в пределах социальной нормы площади жилья инормативов потребления услуг для населения</a:t>
                      </a:r>
                    </a:p>
                  </a:txBody>
                  <a:tcPr marL="9525" marR="9525" marT="9525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327 982,1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807,0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327 414,3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340 510,9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354 131,3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пособия семьям, воспитывающим трех и более одновременно рожденных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единовременное пособие- 10 000 руб.</a:t>
                      </a:r>
                      <a:b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ежемесячное пособие- 1000 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РТ от 20.08.2008 №УП-397 "О дополнительных мерах социальной поддержки семей с детьми в связи с рождением одновременно трех и более детей"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1 497,6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1 557,5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1 619,8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семьи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семей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семьи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семьи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семьи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жильем многодетных семей, имеющих пять и более детей, нуждающихся в улучшении жилищных условий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порядка 3 500 000 руб. на семью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Постановление КМ РТ от 30.04.2014 г. №289 «Об утверждении государственной программы «Обеспечение качественным жильем и услугами жилищно-коммунального хозяйства населения Республики Татарстан на 2014 - 2020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139 254,7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492,2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149 535,9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155 517,3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161 738,0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выплата денежного вознаграждения матерям, награжденным медалью Республики Татарстан «Ана даны - Материнская слава»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матерям, воспитавшим пять детей, - 25 000 рублей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Указ Президента Республики Татарстан от 02.11.2000г. № УП-828 «О порядке рассмотрения и представления документов к награждению медалью Республики Татарстан «</a:t>
                      </a:r>
                      <a:r>
                        <a:rPr lang="ru-RU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Ана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даны - Материнская слава»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895,0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3 848,0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4 001,9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9234"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Молодые семьи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 семья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семей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семей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семей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семей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Оказание дополнительных мер государственной поддержки в решении жилищных проблем молодым семьям, признанным в установленном порядке нуждающимися в улучшении жилищных условий</a:t>
                      </a:r>
                      <a:b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порядка 900 000  рублей на семью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Постановление КМ РТ от 30.04.2014 г. №289 «Об утверждении государственной программы «Обеспечение качественным жильем и услугами жилищно-коммунального хозяйства населения Республики Татарстан на 2014 - 2020 годы»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49 907,6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6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6700" y="5953125"/>
            <a:ext cx="1257300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91200" y="0"/>
            <a:ext cx="8088112" cy="494736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Меры социальной поддержки отдельных категорий граждан в Республике Татарстан</a:t>
            </a:r>
            <a:br>
              <a:rPr lang="ru-RU" sz="1400" dirty="0" smtClean="0"/>
            </a:br>
            <a:r>
              <a:rPr lang="ru-RU" sz="1400" dirty="0" smtClean="0"/>
              <a:t>(продолжение)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28765"/>
              </p:ext>
            </p:extLst>
          </p:nvPr>
        </p:nvGraphicFramePr>
        <p:xfrm>
          <a:off x="605791" y="409278"/>
          <a:ext cx="8538209" cy="633906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1161"/>
                <a:gridCol w="423356"/>
                <a:gridCol w="336764"/>
                <a:gridCol w="372855"/>
                <a:gridCol w="372855"/>
                <a:gridCol w="372855"/>
                <a:gridCol w="973060"/>
                <a:gridCol w="991248"/>
                <a:gridCol w="1211470"/>
                <a:gridCol w="616602"/>
                <a:gridCol w="640705"/>
                <a:gridCol w="615796"/>
                <a:gridCol w="559741"/>
                <a:gridCol w="559741"/>
              </a:tblGrid>
              <a:tr h="1509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Категории получателей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Виды поддержки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Размеры выплат (руб.)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Правовое основание</a:t>
                      </a:r>
                      <a:br>
                        <a:rPr lang="ru-RU" sz="800" b="1" u="none" strike="noStrike" dirty="0">
                          <a:effectLst/>
                        </a:rPr>
                      </a:br>
                      <a:r>
                        <a:rPr lang="ru-RU" sz="800" b="1" u="none" strike="noStrike" dirty="0">
                          <a:effectLst/>
                        </a:rPr>
                        <a:t>(нормативный акт)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09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096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18 447 919,8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188 516,7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969,4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633,1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950,5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8059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Семьи с детьми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82 795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ежемесячное пособие на ребенка в возрасте до 16 лет (на учащегося общеобразовательного учреждения - до окончания им обучения, но не более чем до достижения им возраста 18 лет)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ежемесячное пособие на ребенка до 16 лет- 295 руб., ежемесячное на ребенка одинокой матери-782 руб., ежемесячное пособие на ребенка, родители которого уклон. от алиментов, детям военнослужащих-442 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420 820,4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387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274,0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474 174,9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493 141,9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512 867,6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1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150 458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153 815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152 410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152 410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152 410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компенсация за присмотр и уход за детьми в государственных и муниципальных образовательных организациях, реализующих образовательную программу дошкольного образования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 на первого ребенка, 50% на второго, 70% на третьего и последующих детей от среднего размера родительской платы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Постановление КМ РТ от 18.01.2007 № 9 "О компенсации части родительской платы за присмотр и уход за ребенком в образовательных организациях, реализующих образовательную программу дошкольного образования"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900 934,1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972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454,0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1 078 759,2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1 121 909,5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1 166 785,9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97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304 078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317 828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321 728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321 728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321 728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обеспечение питанием обучающихся в общеобразовательных организациях и профессиональных образовательных организациях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 руб. в день в период обучения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591 323,1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663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531,1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639 436,0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665 013,4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691 614,0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215 006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218 616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218 672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оздоровление детей в лагерях, санаториях, санаториях-профилакториях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средняя стоимость путевки 6 547 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Постановление Кабинета Министров Республики Татарстан от 07.02.2014 № 73 "Об утверждении государственной программы "Развитие молодежной политики, физической культуры и спорта в Республике Татарстан на 2014-2020 годы"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1 338 948,8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426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450,4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1 458 848,9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1 458 848,9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1 458 848,9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 детям-инвалидам в возрасте до 18 лет, нуждающимся в постоянном постороннем уходе (помощи, надзоре)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разница между 8 298 рублями и среднедушевым доходом семьи</a:t>
                      </a:r>
                      <a:b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Постановление Кабинета Министров Республики Татарстан от 07.03.2012г. № 188 "О дополнительной ежемесячной денежной выплате детям-инвалидам, нуждающимся в постоянном постороннем уходе (помощи, надзоре)"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11 218,3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506,5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33 672,9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35 019,8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36 420,6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22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40 936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40 936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40 938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40 938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40 938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безвозмездное обеспечение детей первых трех лет жизни специальными молочными продуктами и смесями по рецептам врачей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нормативным затратам на безвозмездное обеспечение специальными молочными продуктами детского питания детей первых трех лет жизни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424 622,6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429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409,9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509 102,6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529 375,0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550 458,2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3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6700" y="5953125"/>
            <a:ext cx="1257300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91200" y="0"/>
            <a:ext cx="8088112" cy="494736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Меры социальной поддержки отдельных категорий граждан в Республике Татарстан</a:t>
            </a:r>
            <a:br>
              <a:rPr lang="ru-RU" sz="1400" dirty="0" smtClean="0"/>
            </a:br>
            <a:r>
              <a:rPr lang="en-US" sz="1400" dirty="0" smtClean="0"/>
              <a:t>(</a:t>
            </a:r>
            <a:r>
              <a:rPr lang="ru-RU" sz="1400" dirty="0" smtClean="0"/>
              <a:t>продолжение)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865887"/>
              </p:ext>
            </p:extLst>
          </p:nvPr>
        </p:nvGraphicFramePr>
        <p:xfrm>
          <a:off x="589659" y="428263"/>
          <a:ext cx="8439750" cy="58388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1259"/>
                <a:gridCol w="332081"/>
                <a:gridCol w="332081"/>
                <a:gridCol w="376637"/>
                <a:gridCol w="376637"/>
                <a:gridCol w="349735"/>
                <a:gridCol w="1165782"/>
                <a:gridCol w="1138879"/>
                <a:gridCol w="970269"/>
                <a:gridCol w="552736"/>
                <a:gridCol w="607232"/>
                <a:gridCol w="607232"/>
                <a:gridCol w="607232"/>
                <a:gridCol w="551958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Категории получателей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Виды поддержки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Размеры выплат (руб.)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Правовое основание</a:t>
                      </a:r>
                      <a:br>
                        <a:rPr lang="ru-RU" sz="800" b="1" u="none" strike="noStrike" dirty="0">
                          <a:effectLst/>
                        </a:rPr>
                      </a:br>
                      <a:r>
                        <a:rPr lang="ru-RU" sz="800" b="1" u="none" strike="noStrike" dirty="0">
                          <a:effectLst/>
                        </a:rPr>
                        <a:t>(нормативный акт)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18 447 919,8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188 516,7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969,4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633,1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950,5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Дети-сироты и дети, оставшиеся без попечения родителей, лиц из их числа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8 365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8 700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 на детей-сирот, детей, оставшихся без попечения родителей, переданных под опеку (попечительство), в приемные семьи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для дошкольников - 7 989 руб., </a:t>
                      </a:r>
                      <a:b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для школьников - 9 214 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843 464,8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877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661,1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979 062,0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1 018 224,5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1 058 953,5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вознаграждение, причитающееся опекунам или попечителям, исполняющим свои обязанности возмездно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 руб. в месяц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"Семейный кодекс Республики Татарстан" от 13.01.2009 N 4-ЗРТ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171 560,3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605,4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183 644,5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190 990,3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198 629,9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4 396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субсидия на проезд детей-сирот, детей, оставшихся без попечения родителей, и лиц из их числа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субсидия на проезд 271 руб. в месяц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15 812,0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16 260,0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16 920,0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17 596,8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18 300,7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2 355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2 473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материальное обеспечение детей-сирот, обучающимся по основным образовательным программам в профессиональных образовательных организациях и организациях высшего образования (единовременное пособие при выпуске из образовательного учреждения,   единовременное пособие на обеспечение одеждой, обувью, мягким инвентарем и оборудованием при выпуске из образовательного учреждения, ежегодное пособие на приобретение учебной литературы и письменных принадлежностей, ежегодное пособие на приобретение одежды, обуви и мягкого инвентаря,  ежемесячная стипендия, ежемесячное пособие на питание)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единовременное пособие при выпуске - 694 руб., единовременное пособие на приобретение одежды, обуви, мягкого инвентаря и оборудования - 59 337 руб., ежегодное пособие на приобретение учебной литературы и письменных принадлежностей - 2 482 руб., ежегодное пособие на приобретение одежды, обуви, мягкого инвентаря и оборудования - 25 289 руб., ежемесячная стипендия - 816 руб., ежемесячное пособие на питание -  6 094 руб. (на базе основного общего образования), 7 023 руб. (на базе среднего, высшего образования)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173 756,1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855,7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197 205,1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205 093,3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213 297,0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Ветераны труда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226 787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220 000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219 962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219 962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219 962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выплата, субсидия в размере 50% затрат по оплате услуг связи, субсидия в размере 50% расходов на оплату жилья и коммунальных услуг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 448 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3 192 757,6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054,6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4 086 226,9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4 249 675,7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4 419 662,8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6700" y="5953125"/>
            <a:ext cx="1257300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98007"/>
              </p:ext>
            </p:extLst>
          </p:nvPr>
        </p:nvGraphicFramePr>
        <p:xfrm>
          <a:off x="512747" y="581855"/>
          <a:ext cx="8516660" cy="473011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45214"/>
                <a:gridCol w="330358"/>
                <a:gridCol w="374681"/>
                <a:gridCol w="374681"/>
                <a:gridCol w="374681"/>
                <a:gridCol w="347919"/>
                <a:gridCol w="1159730"/>
                <a:gridCol w="1132967"/>
                <a:gridCol w="965231"/>
                <a:gridCol w="549867"/>
                <a:gridCol w="604080"/>
                <a:gridCol w="604080"/>
                <a:gridCol w="604080"/>
                <a:gridCol w="549091"/>
              </a:tblGrid>
              <a:tr h="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Категории получателей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Виды поддержки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Размеры выплат (руб.)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Правовое основание</a:t>
                      </a:r>
                      <a:br>
                        <a:rPr lang="ru-RU" sz="800" b="1" u="none" strike="noStrike" dirty="0">
                          <a:effectLst/>
                        </a:rPr>
                      </a:br>
                      <a:r>
                        <a:rPr lang="ru-RU" sz="800" b="1" u="none" strike="noStrike" dirty="0">
                          <a:effectLst/>
                        </a:rPr>
                        <a:t>(нормативный акт)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/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2017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2018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800" b="1" u="none" strike="noStrike" dirty="0">
                          <a:effectLst/>
                        </a:rPr>
                        <a:t>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18 447 919,8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188 516,7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969,4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633,1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803950,5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Труженики тыла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3 309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 669 руб.,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25 798,8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743,7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20 538,1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21 359,7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22 214,1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реабилитированные лица и лица, признанные пострадавшими от политических репрессий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выплата, установка телефона, междугородный проезд 1 раз в год, субсидия в размере 50% расходов на оплату жилья и коммунальных услуг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ежемесячная денежная выплата реабилитированным гражданам - 669 руб., репрессированным гражданам - 560 руб.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Закон Республики  Татарстан от 08.12.2004 №63-ЗРТ "Об адресной социальной поддержке населения в Республике Татарстан"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33 747,2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034,8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45 185,5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46 993,0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48 872,7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Малоимущие граждане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195 189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216 556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216 556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216 556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216 556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Предоставление гражданам субсидий на оплату жилого помещения  и коммунальных услуг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Субсидии предоставляются гражданам в случае, если их расходы на оплату жилого помещения и коммунальных услуг, рассчитанные исходя из размера региональных стандартов нормативной площади жилого помещения, используемой для расчета субсидий, и размера региональных стандартов стоимости жилищно-коммунальных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семьи. </a:t>
                      </a:r>
                      <a:b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Региональный стандарт максимально допустимой доли собственных расходов граждан на оплату ЖКУ в совокупном доходе семьи установлен в размере 21 процент.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Жилищный кодекс Российской Федерации (статья 159), Постановление Правительства РФ от 14.12.2005 №761 "О предоставлении субсидий на оплату жилого помещения и коммунальных услуг"</a:t>
                      </a:r>
                      <a:b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65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2 058 787,5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6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984 661,0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2 753 924,9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2 864 081,8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2 978 645,0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Текст 2"/>
          <p:cNvSpPr>
            <a:spLocks noGrp="1"/>
          </p:cNvSpPr>
          <p:nvPr>
            <p:ph type="body" sz="quarter" idx="14"/>
          </p:nvPr>
        </p:nvSpPr>
        <p:spPr>
          <a:xfrm>
            <a:off x="491200" y="0"/>
            <a:ext cx="8088112" cy="494736"/>
          </a:xfrm>
        </p:spPr>
        <p:txBody>
          <a:bodyPr>
            <a:noAutofit/>
          </a:bodyPr>
          <a:lstStyle/>
          <a:p>
            <a:r>
              <a:rPr lang="ru-RU" sz="1400" dirty="0" smtClean="0"/>
              <a:t>Меры социальной поддержки отдельных категорий граждан в Республике Татарстан</a:t>
            </a:r>
            <a:br>
              <a:rPr lang="ru-RU" sz="1400" dirty="0" smtClean="0"/>
            </a:br>
            <a:r>
              <a:rPr lang="en-US" sz="1400" dirty="0" smtClean="0"/>
              <a:t>(</a:t>
            </a:r>
            <a:r>
              <a:rPr lang="ru-RU" sz="1400" dirty="0" smtClean="0"/>
              <a:t>окончание)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737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45167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РАСХОДЫ БЮДЖЕТА РЕСПУБЛИКИ ТАТАРСТАН ПО ВИДАМ РАСХОДОВ КЛАССИФИКАЦИИ </a:t>
            </a:r>
            <a:r>
              <a:rPr lang="ru-RU" dirty="0" smtClean="0"/>
              <a:t>РАСХОДОВ (ТЫС.РУБЛЕЙ)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78764"/>
              </p:ext>
            </p:extLst>
          </p:nvPr>
        </p:nvGraphicFramePr>
        <p:xfrm>
          <a:off x="583799" y="482823"/>
          <a:ext cx="8390049" cy="5765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6268"/>
                <a:gridCol w="2233914"/>
                <a:gridCol w="1134319"/>
                <a:gridCol w="1088020"/>
                <a:gridCol w="1064871"/>
                <a:gridCol w="1053296"/>
                <a:gridCol w="1149361"/>
              </a:tblGrid>
              <a:tr h="4894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Вид </a:t>
                      </a:r>
                      <a:br>
                        <a:rPr lang="ru-RU" sz="800" b="1" u="none" strike="noStrike" dirty="0">
                          <a:effectLst/>
                        </a:rPr>
                      </a:br>
                      <a:r>
                        <a:rPr lang="ru-RU" sz="800" b="1" u="none" strike="noStrike" dirty="0">
                          <a:effectLst/>
                        </a:rPr>
                        <a:t>расхода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100" b="1" u="none" strike="noStrike" dirty="0">
                          <a:effectLst/>
                        </a:rPr>
                        <a:t>год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(факт)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100" b="1" u="none" strike="noStrike" dirty="0">
                          <a:effectLst/>
                        </a:rPr>
                        <a:t>год 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(план)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100" b="1" u="none" strike="noStrike" dirty="0">
                          <a:effectLst/>
                        </a:rPr>
                        <a:t>год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100" b="1" u="none" strike="noStrike" dirty="0">
                          <a:effectLst/>
                        </a:rPr>
                        <a:t>год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100" b="1" u="none" strike="noStrike" dirty="0">
                          <a:effectLst/>
                        </a:rPr>
                        <a:t>год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(прогноз)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813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222 230 148,2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235 792 453,8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205 342 814,7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209 144 280,8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218 131 831,3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325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6 555 609,6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6 725 748,7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6 113 445,1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6 312 124,2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6 483 964,2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2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</a:rPr>
                        <a:t>200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Закупка товаров, работ и услуг для государственных (муниципальных) нужд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37 682 714,5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31 939 483,0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40 876 872,3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37 367 531,4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35 160 950,3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2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Социальное обеспечение и иные выплаты населению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33 156 310,2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33 148 578,0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36 952 485,6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37 886 717,2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38 617 329,0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04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400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17 363 344,7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15 739 135,4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18 275 879,1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12 967 731,1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12 442 429,1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24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Межбюджетные трансферты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45 091 786,5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45 941 915,2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52 548 593,3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54 550 748,6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56 832 570,6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4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59 649 977,1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83 815 192,0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30 071 076,3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32 342 131,3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31 562 165,1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2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700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Обслуживание государственного (муниципального) долга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86 330,7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76 585,5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97 140,1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96 882,8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96 743,9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800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Иные бюджетные ассигнования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22 644 074,9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18 405 816,0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20 407 322,9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20 090 714,2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23 243 579,1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1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Условно утвержденные расходы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7 529 700,0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13 692 100,0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6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Программно-целевые расходы </a:t>
            </a:r>
            <a:r>
              <a:rPr lang="ru-RU" dirty="0" smtClean="0"/>
              <a:t>бюджета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959850"/>
              </p:ext>
            </p:extLst>
          </p:nvPr>
        </p:nvGraphicFramePr>
        <p:xfrm>
          <a:off x="514350" y="2461389"/>
          <a:ext cx="8502328" cy="35049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10082"/>
                <a:gridCol w="929971"/>
                <a:gridCol w="581975"/>
                <a:gridCol w="925574"/>
                <a:gridCol w="392778"/>
                <a:gridCol w="939884"/>
                <a:gridCol w="359229"/>
                <a:gridCol w="930728"/>
                <a:gridCol w="432708"/>
                <a:gridCol w="922564"/>
                <a:gridCol w="476835"/>
              </a:tblGrid>
              <a:tr h="3359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050" b="1" u="none" strike="noStrike" dirty="0">
                          <a:effectLst/>
                        </a:rPr>
                        <a:t>год (факт)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50" b="1" u="none" strike="noStrike" dirty="0">
                          <a:effectLst/>
                        </a:rPr>
                        <a:t>год (план)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50" b="1" u="none" strike="noStrike" dirty="0">
                          <a:effectLst/>
                        </a:rPr>
                        <a:t>год 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050" b="1" u="none" strike="noStrike" dirty="0">
                          <a:effectLst/>
                        </a:rPr>
                        <a:t>год 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050" b="1" u="none" strike="noStrike" dirty="0">
                          <a:effectLst/>
                        </a:rPr>
                        <a:t>год (прогноз)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7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Сумма, 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 err="1">
                          <a:effectLst/>
                        </a:rPr>
                        <a:t>тыс.рублей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Доля в общем объеме </a:t>
                      </a:r>
                      <a:r>
                        <a:rPr lang="ru-RU" sz="800" b="1" u="none" strike="noStrike" dirty="0" smtClean="0">
                          <a:effectLst/>
                        </a:rPr>
                        <a:t>расходов%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Сумма, 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 err="1">
                          <a:effectLst/>
                        </a:rPr>
                        <a:t>тыс.рублей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Доля, </a:t>
                      </a:r>
                      <a:r>
                        <a:rPr lang="ru-RU" sz="800" b="1" u="none" strike="noStrike" dirty="0"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Сумма, 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 err="1">
                          <a:effectLst/>
                        </a:rPr>
                        <a:t>тыс.рублей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Доля, </a:t>
                      </a:r>
                      <a:r>
                        <a:rPr lang="ru-RU" sz="800" b="1" u="none" strike="noStrike" dirty="0"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Сумма, 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 err="1">
                          <a:effectLst/>
                        </a:rPr>
                        <a:t>тыс.рублей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Доля, </a:t>
                      </a:r>
                      <a:r>
                        <a:rPr lang="ru-RU" sz="800" b="1" u="none" strike="noStrike" dirty="0"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Сумма, </a:t>
                      </a:r>
                      <a:br>
                        <a:rPr lang="ru-RU" sz="900" b="1" u="none" strike="noStrike" dirty="0">
                          <a:effectLst/>
                        </a:rPr>
                      </a:br>
                      <a:r>
                        <a:rPr lang="ru-RU" sz="900" b="1" u="none" strike="noStrike" dirty="0" err="1">
                          <a:effectLst/>
                        </a:rPr>
                        <a:t>тыс.рублей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Доля, </a:t>
                      </a:r>
                      <a:r>
                        <a:rPr lang="ru-RU" sz="800" b="1" u="none" strike="noStrike" dirty="0">
                          <a:effectLst/>
                        </a:rPr>
                        <a:t>%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Всего расходов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222 230 148,2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792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453,8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205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342 814,7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144 280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  <a:r>
                        <a:rPr lang="ru-RU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131 831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Государственные программы 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213 378 008,2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956 745,0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184 897 808,4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178 883 172,4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179 228 508,7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2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Расходы органов государственной власти не отнесенные к государственным программам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1 106 861,6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096 236,2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795 883,5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814 690,4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838 664,7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Непрограммные направления расходов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7 745 278,4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739 472,6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19 649 122,8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21 916 718,0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372 557,9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Условно утвержденные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7 529 700,0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13 692 100,0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4350" y="935399"/>
            <a:ext cx="850232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Особенностью программного бюджета является то, что все или почти все расходы включены в программы, и каждая программы своей целью увязана с тем или иным итогом деятельности органа власти, направлена на положительные изменения в жизни общества в целом и улучшение качества жизни каждого гражданина в отдельности. Каждая государственная программа имеет свои цели, задачи, комплекс мероприятий и закрепленный результат. В рамках программ отражены основные направления, на которые направляются бюджетные средства.</a:t>
            </a:r>
          </a:p>
        </p:txBody>
      </p:sp>
    </p:spTree>
    <p:extLst>
      <p:ext uri="{BB962C8B-B14F-4D97-AF65-F5344CB8AC3E}">
        <p14:creationId xmlns:p14="http://schemas.microsoft.com/office/powerpoint/2010/main" val="37108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9"/>
            <a:ext cx="8088112" cy="44010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Расходы бюджета Республики Татарстан на реализацию государственных </a:t>
            </a:r>
            <a:r>
              <a:rPr lang="ru-RU" dirty="0" smtClean="0"/>
              <a:t>программ </a:t>
            </a:r>
            <a:r>
              <a:rPr lang="ru-RU" dirty="0"/>
              <a:t>Республики </a:t>
            </a:r>
            <a:r>
              <a:rPr lang="ru-RU" dirty="0" smtClean="0"/>
              <a:t>Татарстан (</a:t>
            </a:r>
            <a:r>
              <a:rPr lang="ru-RU" dirty="0" err="1" smtClean="0"/>
              <a:t>тыс.рублей</a:t>
            </a:r>
            <a:r>
              <a:rPr lang="ru-RU" dirty="0"/>
              <a:t>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84301"/>
              </p:ext>
            </p:extLst>
          </p:nvPr>
        </p:nvGraphicFramePr>
        <p:xfrm>
          <a:off x="514350" y="486142"/>
          <a:ext cx="8513901" cy="5848717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3363169"/>
                <a:gridCol w="1041722"/>
                <a:gridCol w="1006997"/>
                <a:gridCol w="1053296"/>
                <a:gridCol w="1053296"/>
                <a:gridCol w="995421"/>
              </a:tblGrid>
              <a:tr h="264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213 378 008,2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224 956 745,0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184 897 808,4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178 883 172,4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179 228 508,7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Государственная программа "Развитие здравоохранения Республики Татарстан до 2020 года"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34 267 182,5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33 331 792,9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35 246 674,3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35 245 694,4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33 607 506,3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"Развитие образования и науки Республики Татарстан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42 334 883,1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39 450 897,2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44 595 699,2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44 698 376,1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43 398 098,7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Государственная программа "Социальная поддержка граждан Республики Татарстан" на 2014 – 2020 годы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21 480 169,9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22 569 537,2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25 528 588,0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26 511 209,6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27 439 782,9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Государственная программа "Обеспечение качественным жильем и услугами жилищно-коммунального хозяйства населения Республики Татарстан на 2014 – 2020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15 591 776,6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17 099 380,5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12 001 807,9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9 976 802,5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9 356 084,0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Государственная программа «Содействие занятости населения Республики Татарстан на 2014 – 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1 413 581,2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1 331 141,8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1 388 752,6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1 415 700,9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1 440 983,3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"Обеспечение общественного порядка и противодействие преступности в Республике Татарстан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1 922 074,1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1 939 408,9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1 958 452,4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2 020 913,4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2 092 000,4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"Защита населения и территорий от чрезвычайных ситуаций, обеспечение пожарной безопасности и безопасности людей на водных объектах в Республике Татарстан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1 298 848,1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1 349 480,2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1 408 729,7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1 444 071,5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1 478 368,1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99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"Развитие культуры Республики Татарстан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10 790 851,7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8 642 505,9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5 914 518,0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5136 836,9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5 137 312,2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"Охрана окружающей среды, воспроизводство и использование природных ресурсов Республики Татарстан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971 737,3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1 529 503,2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426 806,1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425 971,2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403 303,3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2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653" y="200967"/>
            <a:ext cx="838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Татарстан </a:t>
            </a:r>
            <a:r>
              <a:rPr lang="ru-RU" sz="2000" dirty="0" err="1">
                <a:solidFill>
                  <a:srgbClr val="FF0000"/>
                </a:solidFill>
              </a:rPr>
              <a:t>Республикасы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Дәүләт</a:t>
            </a:r>
            <a:r>
              <a:rPr lang="ru-RU" sz="2000" dirty="0">
                <a:solidFill>
                  <a:srgbClr val="FF0000"/>
                </a:solidFill>
              </a:rPr>
              <a:t> Советы </a:t>
            </a:r>
            <a:r>
              <a:rPr lang="ru-RU" sz="2000" dirty="0" err="1">
                <a:solidFill>
                  <a:srgbClr val="FF0000"/>
                </a:solidFill>
              </a:rPr>
              <a:t>утырышында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Финанс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министры Радик </a:t>
            </a:r>
            <a:r>
              <a:rPr lang="ru-RU" sz="2000" dirty="0" err="1">
                <a:solidFill>
                  <a:srgbClr val="FF0000"/>
                </a:solidFill>
              </a:rPr>
              <a:t>Рәүфович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Гайзатуллинның</a:t>
            </a:r>
            <a:r>
              <a:rPr lang="ru-RU" sz="2000" dirty="0">
                <a:solidFill>
                  <a:srgbClr val="FF0000"/>
                </a:solidFill>
              </a:rPr>
              <a:t> доклады </a:t>
            </a:r>
            <a:r>
              <a:rPr lang="ru-RU" sz="2000" dirty="0" err="1">
                <a:solidFill>
                  <a:srgbClr val="FF0000"/>
                </a:solidFill>
              </a:rPr>
              <a:t>тезислары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649" y="1202942"/>
            <a:ext cx="8229003" cy="49013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1250" dirty="0"/>
              <a:t>Татарстан </a:t>
            </a:r>
            <a:r>
              <a:rPr lang="ru-RU" sz="1250" dirty="0" err="1"/>
              <a:t>Республикасы</a:t>
            </a:r>
            <a:r>
              <a:rPr lang="ru-RU" sz="1250" dirty="0"/>
              <a:t> </a:t>
            </a:r>
            <a:r>
              <a:rPr lang="ru-RU" sz="1250" dirty="0" err="1"/>
              <a:t>конституциясенең</a:t>
            </a:r>
            <a:r>
              <a:rPr lang="ru-RU" sz="1250" dirty="0"/>
              <a:t> </a:t>
            </a:r>
            <a:r>
              <a:rPr lang="ru-RU" sz="1250" dirty="0" smtClean="0"/>
              <a:t>94-нче </a:t>
            </a:r>
            <a:r>
              <a:rPr lang="ru-RU" sz="1250" dirty="0" err="1"/>
              <a:t>статьялары</a:t>
            </a:r>
            <a:r>
              <a:rPr lang="ru-RU" sz="1250" dirty="0"/>
              <a:t>, Татарстан </a:t>
            </a:r>
            <a:r>
              <a:rPr lang="ru-RU" sz="1250" dirty="0" err="1"/>
              <a:t>Республикасы</a:t>
            </a:r>
            <a:r>
              <a:rPr lang="ru-RU" sz="1250" dirty="0"/>
              <a:t> Бюджет </a:t>
            </a:r>
            <a:r>
              <a:rPr lang="ru-RU" sz="1250" dirty="0" err="1"/>
              <a:t>Кодексының</a:t>
            </a:r>
            <a:r>
              <a:rPr lang="ru-RU" sz="1250" dirty="0"/>
              <a:t> 61 </a:t>
            </a:r>
            <a:r>
              <a:rPr lang="ru-RU" sz="1250" dirty="0" err="1"/>
              <a:t>статьясы</a:t>
            </a:r>
            <a:r>
              <a:rPr lang="ru-RU" sz="1250" dirty="0"/>
              <a:t> </a:t>
            </a:r>
            <a:r>
              <a:rPr lang="ru-RU" sz="1250" dirty="0" err="1"/>
              <a:t>нигезендә</a:t>
            </a:r>
            <a:r>
              <a:rPr lang="ru-RU" sz="1250" dirty="0"/>
              <a:t> Президент </a:t>
            </a:r>
            <a:r>
              <a:rPr lang="ru-RU" sz="1250" dirty="0" err="1"/>
              <a:t>Дәүләт</a:t>
            </a:r>
            <a:r>
              <a:rPr lang="ru-RU" sz="1250" dirty="0"/>
              <a:t> </a:t>
            </a:r>
            <a:r>
              <a:rPr lang="ru-RU" sz="1250" dirty="0" err="1"/>
              <a:t>Советына</a:t>
            </a:r>
            <a:r>
              <a:rPr lang="ru-RU" sz="1250" dirty="0"/>
              <a:t> </a:t>
            </a:r>
            <a:r>
              <a:rPr lang="ru-RU" sz="1250" dirty="0" err="1"/>
              <a:t>киләсе</a:t>
            </a:r>
            <a:r>
              <a:rPr lang="ru-RU" sz="1250" dirty="0"/>
              <a:t> </a:t>
            </a:r>
            <a:r>
              <a:rPr lang="ru-RU" sz="1250" dirty="0" smtClean="0"/>
              <a:t>2018 </a:t>
            </a:r>
            <a:r>
              <a:rPr lang="ru-RU" sz="1250" dirty="0" err="1"/>
              <a:t>елга</a:t>
            </a:r>
            <a:r>
              <a:rPr lang="ru-RU" sz="1250" dirty="0"/>
              <a:t> </a:t>
            </a:r>
            <a:r>
              <a:rPr lang="ru-RU" sz="1250" dirty="0" err="1"/>
              <a:t>һәм</a:t>
            </a:r>
            <a:r>
              <a:rPr lang="ru-RU" sz="1250" dirty="0"/>
              <a:t> </a:t>
            </a:r>
            <a:r>
              <a:rPr lang="ru-RU" sz="1250" dirty="0" err="1"/>
              <a:t>икееллык</a:t>
            </a:r>
            <a:r>
              <a:rPr lang="ru-RU" sz="1250" dirty="0"/>
              <a:t> план </a:t>
            </a:r>
            <a:r>
              <a:rPr lang="ru-RU" sz="1250" dirty="0" err="1"/>
              <a:t>чорына</a:t>
            </a:r>
            <a:r>
              <a:rPr lang="ru-RU" sz="1250" dirty="0"/>
              <a:t> закон </a:t>
            </a:r>
            <a:r>
              <a:rPr lang="ru-RU" sz="1250" dirty="0" err="1"/>
              <a:t>проектын</a:t>
            </a:r>
            <a:r>
              <a:rPr lang="ru-RU" sz="1250" dirty="0"/>
              <a:t> </a:t>
            </a:r>
            <a:r>
              <a:rPr lang="ru-RU" sz="1250" dirty="0" err="1"/>
              <a:t>кертте</a:t>
            </a:r>
            <a:r>
              <a:rPr lang="ru-RU" sz="1250" dirty="0"/>
              <a:t>.</a:t>
            </a:r>
          </a:p>
          <a:p>
            <a:pPr indent="457200" algn="just"/>
            <a:r>
              <a:rPr lang="ru-RU" sz="1250" dirty="0"/>
              <a:t>Татарстан </a:t>
            </a:r>
            <a:r>
              <a:rPr lang="ru-RU" sz="1250" dirty="0" err="1"/>
              <a:t>Республикасының</a:t>
            </a:r>
            <a:r>
              <a:rPr lang="ru-RU" sz="1250" dirty="0"/>
              <a:t> бюджет </a:t>
            </a:r>
            <a:r>
              <a:rPr lang="ru-RU" sz="1250" dirty="0" err="1"/>
              <a:t>турындагы</a:t>
            </a:r>
            <a:r>
              <a:rPr lang="ru-RU" sz="1250" dirty="0"/>
              <a:t> законы проекты Россия </a:t>
            </a:r>
            <a:r>
              <a:rPr lang="ru-RU" sz="1250" dirty="0" err="1"/>
              <a:t>Федерациясе</a:t>
            </a:r>
            <a:r>
              <a:rPr lang="ru-RU" sz="1250" dirty="0"/>
              <a:t> Бюджет кодексы </a:t>
            </a:r>
            <a:r>
              <a:rPr lang="ru-RU" sz="1250" dirty="0" err="1"/>
              <a:t>һәм</a:t>
            </a:r>
            <a:r>
              <a:rPr lang="ru-RU" sz="1250" dirty="0"/>
              <a:t> Татарстан </a:t>
            </a:r>
            <a:r>
              <a:rPr lang="ru-RU" sz="1250" dirty="0" err="1"/>
              <a:t>Республикасы</a:t>
            </a:r>
            <a:r>
              <a:rPr lang="ru-RU" sz="1250" dirty="0"/>
              <a:t> Бюджет кодексы </a:t>
            </a:r>
            <a:r>
              <a:rPr lang="ru-RU" sz="1250" dirty="0" err="1"/>
              <a:t>билгеләгән</a:t>
            </a:r>
            <a:r>
              <a:rPr lang="ru-RU" sz="1250" dirty="0"/>
              <a:t> </a:t>
            </a:r>
            <a:r>
              <a:rPr lang="ru-RU" sz="1250" dirty="0" err="1"/>
              <a:t>таләпләргә</a:t>
            </a:r>
            <a:r>
              <a:rPr lang="ru-RU" sz="1250" dirty="0"/>
              <a:t> туры </a:t>
            </a:r>
            <a:r>
              <a:rPr lang="ru-RU" sz="1250" dirty="0" err="1"/>
              <a:t>китереп</a:t>
            </a:r>
            <a:r>
              <a:rPr lang="ru-RU" sz="1250" dirty="0"/>
              <a:t> </a:t>
            </a:r>
            <a:r>
              <a:rPr lang="ru-RU" sz="1250" dirty="0" err="1"/>
              <a:t>әзерләнде</a:t>
            </a:r>
            <a:r>
              <a:rPr lang="ru-RU" sz="1250" dirty="0"/>
              <a:t>.</a:t>
            </a:r>
          </a:p>
          <a:p>
            <a:pPr indent="457200" algn="just"/>
            <a:r>
              <a:rPr lang="ru-RU" sz="1250" dirty="0"/>
              <a:t>Закон </a:t>
            </a:r>
            <a:r>
              <a:rPr lang="ru-RU" sz="1250" dirty="0" err="1"/>
              <a:t>проектының</a:t>
            </a:r>
            <a:r>
              <a:rPr lang="ru-RU" sz="1250" dirty="0"/>
              <a:t> </a:t>
            </a:r>
            <a:r>
              <a:rPr lang="ru-RU" sz="1250" dirty="0" err="1"/>
              <a:t>структурасында</a:t>
            </a:r>
            <a:r>
              <a:rPr lang="ru-RU" sz="1250" dirty="0"/>
              <a:t> – </a:t>
            </a:r>
            <a:r>
              <a:rPr lang="ru-RU" sz="1250" dirty="0" smtClean="0"/>
              <a:t>24 </a:t>
            </a:r>
            <a:r>
              <a:rPr lang="ru-RU" sz="1250" dirty="0"/>
              <a:t>статья </a:t>
            </a:r>
            <a:r>
              <a:rPr lang="ru-RU" sz="1250" dirty="0" err="1"/>
              <a:t>һәм</a:t>
            </a:r>
            <a:r>
              <a:rPr lang="ru-RU" sz="1250" dirty="0"/>
              <a:t> </a:t>
            </a:r>
            <a:r>
              <a:rPr lang="ru-RU" sz="1250" dirty="0" smtClean="0"/>
              <a:t>36 </a:t>
            </a:r>
            <a:r>
              <a:rPr lang="ru-RU" sz="1250" dirty="0" err="1"/>
              <a:t>кушымта</a:t>
            </a:r>
            <a:r>
              <a:rPr lang="ru-RU" sz="1250" dirty="0"/>
              <a:t>. Закон </a:t>
            </a:r>
            <a:r>
              <a:rPr lang="ru-RU" sz="1250" dirty="0" err="1"/>
              <a:t>проектына</a:t>
            </a:r>
            <a:r>
              <a:rPr lang="ru-RU" sz="1250" dirty="0"/>
              <a:t> </a:t>
            </a:r>
            <a:r>
              <a:rPr lang="ru-RU" sz="1250" dirty="0" err="1"/>
              <a:t>кушымта</a:t>
            </a:r>
            <a:r>
              <a:rPr lang="ru-RU" sz="1250" dirty="0"/>
              <a:t> </a:t>
            </a:r>
            <a:r>
              <a:rPr lang="ru-RU" sz="1250" dirty="0" err="1"/>
              <a:t>итеп</a:t>
            </a:r>
            <a:r>
              <a:rPr lang="ru-RU" sz="1250" dirty="0"/>
              <a:t> Бюджет кодексы </a:t>
            </a:r>
            <a:r>
              <a:rPr lang="ru-RU" sz="1250" dirty="0" err="1"/>
              <a:t>күздә</a:t>
            </a:r>
            <a:r>
              <a:rPr lang="ru-RU" sz="1250" dirty="0"/>
              <a:t> </a:t>
            </a:r>
            <a:r>
              <a:rPr lang="ru-RU" sz="1250" dirty="0" err="1"/>
              <a:t>тоткан</a:t>
            </a:r>
            <a:r>
              <a:rPr lang="ru-RU" sz="1250" dirty="0"/>
              <a:t> </a:t>
            </a:r>
            <a:r>
              <a:rPr lang="ru-RU" sz="1250" dirty="0" err="1"/>
              <a:t>документлар</a:t>
            </a:r>
            <a:r>
              <a:rPr lang="ru-RU" sz="1250" dirty="0"/>
              <a:t> </a:t>
            </a:r>
            <a:r>
              <a:rPr lang="ru-RU" sz="1250" dirty="0" err="1"/>
              <a:t>һәм</a:t>
            </a:r>
            <a:r>
              <a:rPr lang="ru-RU" sz="1250" dirty="0"/>
              <a:t> </a:t>
            </a:r>
            <a:r>
              <a:rPr lang="ru-RU" sz="1250" dirty="0" err="1"/>
              <a:t>материаллар</a:t>
            </a:r>
            <a:r>
              <a:rPr lang="ru-RU" sz="1250" dirty="0"/>
              <a:t> </a:t>
            </a:r>
            <a:r>
              <a:rPr lang="ru-RU" sz="1250" dirty="0" err="1"/>
              <a:t>бирелә</a:t>
            </a:r>
            <a:r>
              <a:rPr lang="ru-RU" sz="1250" dirty="0"/>
              <a:t>. </a:t>
            </a:r>
            <a:r>
              <a:rPr lang="ru-RU" sz="1250" dirty="0" err="1"/>
              <a:t>Документлар</a:t>
            </a:r>
            <a:r>
              <a:rPr lang="ru-RU" sz="1250" dirty="0"/>
              <a:t> </a:t>
            </a:r>
            <a:r>
              <a:rPr lang="ru-RU" sz="1250" dirty="0" err="1"/>
              <a:t>һәм</a:t>
            </a:r>
            <a:r>
              <a:rPr lang="ru-RU" sz="1250" dirty="0"/>
              <a:t> </a:t>
            </a:r>
            <a:r>
              <a:rPr lang="ru-RU" sz="1250" dirty="0" err="1"/>
              <a:t>материаллар</a:t>
            </a:r>
            <a:r>
              <a:rPr lang="ru-RU" sz="1250" dirty="0"/>
              <a:t> бюджет </a:t>
            </a:r>
            <a:r>
              <a:rPr lang="ru-RU" sz="1250" dirty="0" err="1"/>
              <a:t>формалаштыру</a:t>
            </a:r>
            <a:r>
              <a:rPr lang="ru-RU" sz="1250" dirty="0"/>
              <a:t> </a:t>
            </a:r>
            <a:r>
              <a:rPr lang="ru-RU" sz="1250" dirty="0" err="1"/>
              <a:t>процессын</a:t>
            </a:r>
            <a:r>
              <a:rPr lang="ru-RU" sz="1250" dirty="0"/>
              <a:t> </a:t>
            </a:r>
            <a:r>
              <a:rPr lang="ru-RU" sz="1250" dirty="0" err="1"/>
              <a:t>тулырак</a:t>
            </a:r>
            <a:r>
              <a:rPr lang="ru-RU" sz="1250" dirty="0"/>
              <a:t> </a:t>
            </a:r>
            <a:r>
              <a:rPr lang="ru-RU" sz="1250" dirty="0" err="1"/>
              <a:t>чагылдыручы</a:t>
            </a:r>
            <a:r>
              <a:rPr lang="ru-RU" sz="1250" dirty="0"/>
              <a:t> </a:t>
            </a:r>
            <a:r>
              <a:rPr lang="ru-RU" sz="1250" dirty="0" err="1"/>
              <a:t>мәгълүматны</a:t>
            </a:r>
            <a:r>
              <a:rPr lang="ru-RU" sz="1250" dirty="0"/>
              <a:t> </a:t>
            </a:r>
            <a:r>
              <a:rPr lang="ru-RU" sz="1250" dirty="0" err="1"/>
              <a:t>үз</a:t>
            </a:r>
            <a:r>
              <a:rPr lang="ru-RU" sz="1250" dirty="0"/>
              <a:t> </a:t>
            </a:r>
            <a:r>
              <a:rPr lang="ru-RU" sz="1250" dirty="0" err="1"/>
              <a:t>эченә</a:t>
            </a:r>
            <a:r>
              <a:rPr lang="ru-RU" sz="1250" dirty="0"/>
              <a:t> ала.</a:t>
            </a:r>
          </a:p>
          <a:p>
            <a:pPr indent="457200" algn="just"/>
            <a:r>
              <a:rPr lang="ru-RU" sz="1250" dirty="0"/>
              <a:t>2018 – 2020 </a:t>
            </a:r>
            <a:r>
              <a:rPr lang="ru-RU" sz="1250" dirty="0" err="1"/>
              <a:t>елларга</a:t>
            </a:r>
            <a:r>
              <a:rPr lang="ru-RU" sz="1250" dirty="0"/>
              <a:t> бюджет </a:t>
            </a:r>
            <a:r>
              <a:rPr lang="ru-RU" sz="1250" dirty="0" err="1"/>
              <a:t>формалаштыру</a:t>
            </a:r>
            <a:r>
              <a:rPr lang="ru-RU" sz="1250" dirty="0"/>
              <a:t> </a:t>
            </a:r>
            <a:r>
              <a:rPr lang="ru-RU" sz="1250" dirty="0" err="1"/>
              <a:t>буенча</a:t>
            </a:r>
            <a:r>
              <a:rPr lang="ru-RU" sz="1250" dirty="0"/>
              <a:t> </a:t>
            </a:r>
            <a:r>
              <a:rPr lang="ru-RU" sz="1250" dirty="0" err="1"/>
              <a:t>эш</a:t>
            </a:r>
            <a:r>
              <a:rPr lang="ru-RU" sz="1250" dirty="0"/>
              <a:t> </a:t>
            </a:r>
            <a:r>
              <a:rPr lang="ru-RU" sz="1250" dirty="0" err="1"/>
              <a:t>процессында</a:t>
            </a:r>
            <a:r>
              <a:rPr lang="ru-RU" sz="1250" dirty="0"/>
              <a:t> </a:t>
            </a:r>
            <a:r>
              <a:rPr lang="ru-RU" sz="1250" dirty="0" err="1"/>
              <a:t>Финанс</a:t>
            </a:r>
            <a:r>
              <a:rPr lang="ru-RU" sz="1250" dirty="0"/>
              <a:t> </a:t>
            </a:r>
            <a:r>
              <a:rPr lang="ru-RU" sz="1250" dirty="0" err="1"/>
              <a:t>министрлыгы</a:t>
            </a:r>
            <a:r>
              <a:rPr lang="ru-RU" sz="1250" dirty="0"/>
              <a:t> </a:t>
            </a:r>
            <a:r>
              <a:rPr lang="ru-RU" sz="1250" dirty="0" err="1"/>
              <a:t>Икътисад</a:t>
            </a:r>
            <a:r>
              <a:rPr lang="ru-RU" sz="1250" dirty="0"/>
              <a:t> </a:t>
            </a:r>
            <a:r>
              <a:rPr lang="ru-RU" sz="1250" dirty="0" err="1"/>
              <a:t>министрлыгы</a:t>
            </a:r>
            <a:r>
              <a:rPr lang="ru-RU" sz="1250" dirty="0"/>
              <a:t>, </a:t>
            </a:r>
            <a:r>
              <a:rPr lang="ru-RU" sz="1250" dirty="0" err="1"/>
              <a:t>салым</a:t>
            </a:r>
            <a:r>
              <a:rPr lang="ru-RU" sz="1250" dirty="0"/>
              <a:t> </a:t>
            </a:r>
            <a:r>
              <a:rPr lang="ru-RU" sz="1250" dirty="0" err="1"/>
              <a:t>хезмәте</a:t>
            </a:r>
            <a:r>
              <a:rPr lang="ru-RU" sz="1250" dirty="0"/>
              <a:t>, </a:t>
            </a:r>
            <a:r>
              <a:rPr lang="ru-RU" sz="1250" dirty="0" err="1"/>
              <a:t>тармак</a:t>
            </a:r>
            <a:r>
              <a:rPr lang="ru-RU" sz="1250" dirty="0"/>
              <a:t> </a:t>
            </a:r>
            <a:r>
              <a:rPr lang="ru-RU" sz="1250" dirty="0" err="1"/>
              <a:t>министрлыклары,предприятиеләр</a:t>
            </a:r>
            <a:r>
              <a:rPr lang="ru-RU" sz="1250" dirty="0"/>
              <a:t> </a:t>
            </a:r>
            <a:r>
              <a:rPr lang="ru-RU" sz="1250" dirty="0" err="1"/>
              <a:t>белән</a:t>
            </a:r>
            <a:r>
              <a:rPr lang="ru-RU" sz="1250" dirty="0"/>
              <a:t> </a:t>
            </a:r>
            <a:r>
              <a:rPr lang="ru-RU" sz="1250" dirty="0" err="1"/>
              <a:t>берлектә</a:t>
            </a:r>
            <a:r>
              <a:rPr lang="ru-RU" sz="1250" dirty="0"/>
              <a:t> </a:t>
            </a:r>
            <a:r>
              <a:rPr lang="ru-RU" sz="1250" dirty="0" err="1"/>
              <a:t>аерым</a:t>
            </a:r>
            <a:r>
              <a:rPr lang="ru-RU" sz="1250" dirty="0"/>
              <a:t> </a:t>
            </a:r>
            <a:r>
              <a:rPr lang="ru-RU" sz="1250" dirty="0" err="1"/>
              <a:t>салымнар</a:t>
            </a:r>
            <a:r>
              <a:rPr lang="ru-RU" sz="1250" dirty="0"/>
              <a:t> </a:t>
            </a:r>
            <a:r>
              <a:rPr lang="ru-RU" sz="1250" dirty="0" err="1"/>
              <a:t>фаразы</a:t>
            </a:r>
            <a:r>
              <a:rPr lang="ru-RU" sz="1250" dirty="0"/>
              <a:t> </a:t>
            </a:r>
            <a:r>
              <a:rPr lang="ru-RU" sz="1250" dirty="0" err="1"/>
              <a:t>буенча</a:t>
            </a:r>
            <a:r>
              <a:rPr lang="ru-RU" sz="1250" dirty="0"/>
              <a:t> </a:t>
            </a:r>
            <a:r>
              <a:rPr lang="ru-RU" sz="1250" dirty="0" err="1"/>
              <a:t>исәп-хисап</a:t>
            </a:r>
            <a:r>
              <a:rPr lang="ru-RU" sz="1250" dirty="0"/>
              <a:t> </a:t>
            </a:r>
            <a:r>
              <a:rPr lang="ru-RU" sz="1250" dirty="0" err="1"/>
              <a:t>ясады</a:t>
            </a:r>
            <a:r>
              <a:rPr lang="ru-RU" sz="1250" dirty="0"/>
              <a:t>, </a:t>
            </a:r>
            <a:r>
              <a:rPr lang="ru-RU" sz="1250" dirty="0" err="1"/>
              <a:t>муниципалитетларның</a:t>
            </a:r>
            <a:r>
              <a:rPr lang="ru-RU" sz="1250" dirty="0"/>
              <a:t> </a:t>
            </a:r>
            <a:r>
              <a:rPr lang="ru-RU" sz="1250" dirty="0" err="1"/>
              <a:t>җирле</a:t>
            </a:r>
            <a:r>
              <a:rPr lang="ru-RU" sz="1250" dirty="0"/>
              <a:t> </a:t>
            </a:r>
            <a:r>
              <a:rPr lang="ru-RU" sz="1250" dirty="0" err="1" smtClean="0"/>
              <a:t>бюджетларның</a:t>
            </a:r>
            <a:r>
              <a:rPr lang="ru-RU" sz="1250" dirty="0" smtClean="0"/>
              <a:t> </a:t>
            </a:r>
            <a:r>
              <a:rPr lang="ru-RU" sz="1250" dirty="0" err="1"/>
              <a:t>керем</a:t>
            </a:r>
            <a:r>
              <a:rPr lang="ru-RU" sz="1250" dirty="0"/>
              <a:t> </a:t>
            </a:r>
            <a:r>
              <a:rPr lang="ru-RU" sz="1250" dirty="0" err="1"/>
              <a:t>өлешен</a:t>
            </a:r>
            <a:r>
              <a:rPr lang="ru-RU" sz="1250" dirty="0"/>
              <a:t> </a:t>
            </a:r>
            <a:r>
              <a:rPr lang="ru-RU" sz="1250" dirty="0" err="1"/>
              <a:t>формалаштыру</a:t>
            </a:r>
            <a:r>
              <a:rPr lang="ru-RU" sz="1250" dirty="0"/>
              <a:t> </a:t>
            </a:r>
            <a:r>
              <a:rPr lang="ru-RU" sz="1250" dirty="0" err="1"/>
              <a:t>буенча</a:t>
            </a:r>
            <a:r>
              <a:rPr lang="ru-RU" sz="1250" dirty="0"/>
              <a:t> </a:t>
            </a:r>
            <a:r>
              <a:rPr lang="ru-RU" sz="1250" dirty="0" err="1"/>
              <a:t>тәкъдимнәре</a:t>
            </a:r>
            <a:r>
              <a:rPr lang="ru-RU" sz="1250" dirty="0"/>
              <a:t> </a:t>
            </a:r>
            <a:r>
              <a:rPr lang="ru-RU" sz="1250" dirty="0" err="1"/>
              <a:t>карап</a:t>
            </a:r>
            <a:r>
              <a:rPr lang="ru-RU" sz="1250" dirty="0"/>
              <a:t> </a:t>
            </a:r>
            <a:r>
              <a:rPr lang="ru-RU" sz="1250" dirty="0" err="1"/>
              <a:t>тикшерелде</a:t>
            </a:r>
            <a:r>
              <a:rPr lang="ru-RU" sz="1250" dirty="0"/>
              <a:t>. </a:t>
            </a:r>
            <a:r>
              <a:rPr lang="ru-RU" sz="1250" dirty="0" err="1"/>
              <a:t>Муниципаль</a:t>
            </a:r>
            <a:r>
              <a:rPr lang="ru-RU" sz="1250" dirty="0"/>
              <a:t> </a:t>
            </a:r>
            <a:r>
              <a:rPr lang="ru-RU" sz="1250" dirty="0" err="1"/>
              <a:t>берәмлекләр</a:t>
            </a:r>
            <a:r>
              <a:rPr lang="ru-RU" sz="1250" dirty="0"/>
              <a:t> </a:t>
            </a:r>
            <a:r>
              <a:rPr lang="ru-RU" sz="1250" dirty="0" err="1"/>
              <a:t>белән</a:t>
            </a:r>
            <a:r>
              <a:rPr lang="ru-RU" sz="1250" dirty="0"/>
              <a:t> </a:t>
            </a:r>
            <a:r>
              <a:rPr lang="ru-RU" sz="1250" dirty="0" err="1"/>
              <a:t>бергәләп</a:t>
            </a:r>
            <a:r>
              <a:rPr lang="ru-RU" sz="1250" dirty="0"/>
              <a:t> </a:t>
            </a:r>
            <a:r>
              <a:rPr lang="ru-RU" sz="1250" dirty="0" err="1"/>
              <a:t>эшләү</a:t>
            </a:r>
            <a:r>
              <a:rPr lang="ru-RU" sz="1250" dirty="0"/>
              <a:t> </a:t>
            </a:r>
            <a:r>
              <a:rPr lang="ru-RU" sz="1250" dirty="0" err="1"/>
              <a:t>нәтиҗәсендә</a:t>
            </a:r>
            <a:r>
              <a:rPr lang="ru-RU" sz="1250" dirty="0"/>
              <a:t> </a:t>
            </a:r>
            <a:r>
              <a:rPr lang="ru-RU" sz="1250" dirty="0" err="1"/>
              <a:t>җирле</a:t>
            </a:r>
            <a:r>
              <a:rPr lang="ru-RU" sz="1250" dirty="0"/>
              <a:t> </a:t>
            </a:r>
            <a:r>
              <a:rPr lang="ru-RU" sz="1250" dirty="0" err="1"/>
              <a:t>бюджетларның</a:t>
            </a:r>
            <a:r>
              <a:rPr lang="ru-RU" sz="1250" dirty="0"/>
              <a:t> </a:t>
            </a:r>
            <a:r>
              <a:rPr lang="ru-RU" sz="1250" dirty="0" err="1"/>
              <a:t>керемнәре</a:t>
            </a:r>
            <a:r>
              <a:rPr lang="ru-RU" sz="1250" dirty="0"/>
              <a:t> </a:t>
            </a:r>
            <a:r>
              <a:rPr lang="ru-RU" sz="1250" dirty="0" err="1"/>
              <a:t>күләмнәре</a:t>
            </a:r>
            <a:r>
              <a:rPr lang="ru-RU" sz="1250" dirty="0"/>
              <a:t> </a:t>
            </a:r>
            <a:r>
              <a:rPr lang="ru-RU" sz="1250" dirty="0" err="1"/>
              <a:t>буенча</a:t>
            </a:r>
            <a:r>
              <a:rPr lang="ru-RU" sz="1250" dirty="0"/>
              <a:t> </a:t>
            </a:r>
            <a:r>
              <a:rPr lang="ru-RU" sz="1250" dirty="0" err="1"/>
              <a:t>фараз</a:t>
            </a:r>
            <a:r>
              <a:rPr lang="ru-RU" sz="1250" dirty="0"/>
              <a:t> </a:t>
            </a:r>
            <a:r>
              <a:rPr lang="ru-RU" sz="1250" dirty="0" err="1"/>
              <a:t>каршылыкларсыз</a:t>
            </a:r>
            <a:r>
              <a:rPr lang="ru-RU" sz="1250" dirty="0"/>
              <a:t> </a:t>
            </a:r>
            <a:r>
              <a:rPr lang="ru-RU" sz="1250" dirty="0" err="1"/>
              <a:t>килештерелде</a:t>
            </a:r>
            <a:r>
              <a:rPr lang="ru-RU" sz="1250" dirty="0"/>
              <a:t>.</a:t>
            </a:r>
          </a:p>
          <a:p>
            <a:pPr indent="457200" algn="just"/>
            <a:r>
              <a:rPr lang="ru-RU" sz="1250" dirty="0" err="1"/>
              <a:t>Бюджетның</a:t>
            </a:r>
            <a:r>
              <a:rPr lang="ru-RU" sz="1250" dirty="0"/>
              <a:t> </a:t>
            </a:r>
            <a:r>
              <a:rPr lang="ru-RU" sz="1250" dirty="0" err="1"/>
              <a:t>аеруча</a:t>
            </a:r>
            <a:r>
              <a:rPr lang="ru-RU" sz="1250" dirty="0"/>
              <a:t> </a:t>
            </a:r>
            <a:r>
              <a:rPr lang="ru-RU" sz="1250" dirty="0" err="1"/>
              <a:t>күләмле</a:t>
            </a:r>
            <a:r>
              <a:rPr lang="ru-RU" sz="1250" dirty="0"/>
              <a:t> </a:t>
            </a:r>
            <a:r>
              <a:rPr lang="ru-RU" sz="1250" dirty="0" err="1"/>
              <a:t>керем</a:t>
            </a:r>
            <a:r>
              <a:rPr lang="ru-RU" sz="1250" dirty="0"/>
              <a:t> </a:t>
            </a:r>
            <a:r>
              <a:rPr lang="ru-RU" sz="1250" dirty="0" err="1"/>
              <a:t>чыганаклары</a:t>
            </a:r>
            <a:r>
              <a:rPr lang="ru-RU" sz="1250" dirty="0"/>
              <a:t> </a:t>
            </a:r>
            <a:r>
              <a:rPr lang="ru-RU" sz="1250" dirty="0" err="1"/>
              <a:t>булып</a:t>
            </a:r>
            <a:r>
              <a:rPr lang="ru-RU" sz="1250" dirty="0"/>
              <a:t> физик </a:t>
            </a:r>
            <a:r>
              <a:rPr lang="ru-RU" sz="1250" dirty="0" err="1"/>
              <a:t>затларның</a:t>
            </a:r>
            <a:r>
              <a:rPr lang="ru-RU" sz="1250" dirty="0"/>
              <a:t> </a:t>
            </a:r>
            <a:r>
              <a:rPr lang="ru-RU" sz="1250" dirty="0" err="1"/>
              <a:t>керемнәренә</a:t>
            </a:r>
            <a:r>
              <a:rPr lang="ru-RU" sz="1250" dirty="0"/>
              <a:t> </a:t>
            </a:r>
            <a:r>
              <a:rPr lang="ru-RU" sz="1250" dirty="0" err="1"/>
              <a:t>салым</a:t>
            </a:r>
            <a:r>
              <a:rPr lang="ru-RU" sz="1250" dirty="0"/>
              <a:t>, </a:t>
            </a:r>
            <a:r>
              <a:rPr lang="ru-RU" sz="1250" dirty="0" err="1"/>
              <a:t>оешмаларның</a:t>
            </a:r>
            <a:r>
              <a:rPr lang="ru-RU" sz="1250" dirty="0"/>
              <a:t> </a:t>
            </a:r>
            <a:r>
              <a:rPr lang="ru-RU" sz="1250" dirty="0" err="1"/>
              <a:t>табышына</a:t>
            </a:r>
            <a:r>
              <a:rPr lang="ru-RU" sz="1250" dirty="0"/>
              <a:t> </a:t>
            </a:r>
            <a:r>
              <a:rPr lang="ru-RU" sz="1250" dirty="0" err="1" smtClean="0"/>
              <a:t>салым</a:t>
            </a:r>
            <a:r>
              <a:rPr lang="ru-RU" sz="1250" dirty="0" smtClean="0"/>
              <a:t>, </a:t>
            </a:r>
            <a:r>
              <a:rPr lang="ru-RU" sz="1250" dirty="0" err="1" smtClean="0"/>
              <a:t>акцизлар</a:t>
            </a:r>
            <a:r>
              <a:rPr lang="ru-RU" sz="1250" dirty="0" smtClean="0">
                <a:solidFill>
                  <a:srgbClr val="FF0000"/>
                </a:solidFill>
              </a:rPr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</a:t>
            </a:r>
            <a:r>
              <a:rPr lang="ru-RU" sz="1250" dirty="0" err="1"/>
              <a:t>мөлкәтенә</a:t>
            </a:r>
            <a:r>
              <a:rPr lang="ru-RU" sz="1250" dirty="0"/>
              <a:t> </a:t>
            </a:r>
            <a:r>
              <a:rPr lang="ru-RU" sz="1250" dirty="0" err="1"/>
              <a:t>салым</a:t>
            </a:r>
            <a:r>
              <a:rPr lang="ru-RU" sz="1250" dirty="0"/>
              <a:t> тора, </a:t>
            </a:r>
            <a:r>
              <a:rPr lang="ru-RU" sz="1250" dirty="0" err="1"/>
              <a:t>алар</a:t>
            </a:r>
            <a:r>
              <a:rPr lang="ru-RU" sz="1250" dirty="0"/>
              <a:t> </a:t>
            </a:r>
            <a:r>
              <a:rPr lang="ru-RU" sz="1250" dirty="0" err="1"/>
              <a:t>җыелма</a:t>
            </a:r>
            <a:r>
              <a:rPr lang="ru-RU" sz="1250" dirty="0"/>
              <a:t> </a:t>
            </a:r>
            <a:r>
              <a:rPr lang="ru-RU" sz="1250" dirty="0" err="1"/>
              <a:t>бюджеттагы</a:t>
            </a:r>
            <a:r>
              <a:rPr lang="ru-RU" sz="1250" dirty="0"/>
              <a:t> </a:t>
            </a:r>
            <a:r>
              <a:rPr lang="ru-RU" sz="1250" dirty="0" err="1"/>
              <a:t>үз</a:t>
            </a:r>
            <a:r>
              <a:rPr lang="ru-RU" sz="1250" dirty="0"/>
              <a:t> </a:t>
            </a:r>
            <a:r>
              <a:rPr lang="ru-RU" sz="1250" dirty="0" err="1"/>
              <a:t>керемнәренең</a:t>
            </a:r>
            <a:r>
              <a:rPr lang="ru-RU" sz="1250" dirty="0"/>
              <a:t> </a:t>
            </a:r>
            <a:r>
              <a:rPr lang="ru-RU" sz="1250" dirty="0" err="1"/>
              <a:t>гомуми</a:t>
            </a:r>
            <a:r>
              <a:rPr lang="ru-RU" sz="1250" dirty="0"/>
              <a:t> </a:t>
            </a:r>
            <a:r>
              <a:rPr lang="ru-RU" sz="1250" dirty="0" err="1"/>
              <a:t>суммасының</a:t>
            </a:r>
            <a:r>
              <a:rPr lang="ru-RU" sz="1250" dirty="0"/>
              <a:t> – </a:t>
            </a:r>
            <a:r>
              <a:rPr lang="ru-RU" sz="1250" smtClean="0"/>
              <a:t>91 процент, </a:t>
            </a:r>
            <a:r>
              <a:rPr lang="ru-RU" sz="1250" dirty="0"/>
              <a:t>республика </a:t>
            </a:r>
            <a:r>
              <a:rPr lang="ru-RU" sz="1250" dirty="0" err="1"/>
              <a:t>бюджетында</a:t>
            </a:r>
            <a:r>
              <a:rPr lang="ru-RU" sz="1250" dirty="0"/>
              <a:t> </a:t>
            </a:r>
            <a:r>
              <a:rPr lang="ru-RU" sz="1250" dirty="0" smtClean="0"/>
              <a:t>92 </a:t>
            </a:r>
            <a:r>
              <a:rPr lang="ru-RU" sz="1250" dirty="0" err="1"/>
              <a:t>процентны</a:t>
            </a:r>
            <a:r>
              <a:rPr lang="ru-RU" sz="1250" dirty="0"/>
              <a:t> </a:t>
            </a:r>
            <a:r>
              <a:rPr lang="ru-RU" sz="1250" dirty="0" err="1"/>
              <a:t>тәшкил</a:t>
            </a:r>
            <a:r>
              <a:rPr lang="ru-RU" sz="1250" dirty="0"/>
              <a:t> </a:t>
            </a:r>
            <a:r>
              <a:rPr lang="ru-RU" sz="1250" dirty="0" err="1"/>
              <a:t>итә</a:t>
            </a:r>
            <a:r>
              <a:rPr lang="ru-RU" sz="1250" dirty="0"/>
              <a:t>. </a:t>
            </a:r>
            <a:endParaRPr lang="ru-RU" sz="1250" dirty="0" smtClean="0"/>
          </a:p>
          <a:p>
            <a:pPr indent="457200" algn="just"/>
            <a:r>
              <a:rPr lang="ru-RU" sz="1250" dirty="0" smtClean="0"/>
              <a:t>2018 </a:t>
            </a:r>
            <a:r>
              <a:rPr lang="ru-RU" sz="1250" dirty="0" err="1" smtClean="0"/>
              <a:t>елда</a:t>
            </a:r>
            <a:r>
              <a:rPr lang="ru-RU" sz="1250" dirty="0" smtClean="0"/>
              <a:t> </a:t>
            </a:r>
            <a:r>
              <a:rPr lang="ru-RU" sz="1250" dirty="0"/>
              <a:t>физик </a:t>
            </a:r>
            <a:r>
              <a:rPr lang="ru-RU" sz="1250" dirty="0" err="1"/>
              <a:t>затларның</a:t>
            </a:r>
            <a:r>
              <a:rPr lang="ru-RU" sz="1250" dirty="0"/>
              <a:t> </a:t>
            </a:r>
            <a:r>
              <a:rPr lang="ru-RU" sz="1250" dirty="0" err="1"/>
              <a:t>керемнәренә</a:t>
            </a:r>
            <a:r>
              <a:rPr lang="ru-RU" sz="1250" dirty="0"/>
              <a:t> </a:t>
            </a:r>
            <a:r>
              <a:rPr lang="ru-RU" sz="1250" dirty="0" err="1" smtClean="0"/>
              <a:t>салым</a:t>
            </a:r>
            <a:r>
              <a:rPr lang="ru-RU" sz="1250" dirty="0" smtClean="0"/>
              <a:t> </a:t>
            </a:r>
            <a:r>
              <a:rPr lang="ru-RU" sz="1250" dirty="0" err="1" smtClean="0"/>
              <a:t>кереме</a:t>
            </a:r>
            <a:r>
              <a:rPr lang="ru-RU" sz="1250" dirty="0" smtClean="0"/>
              <a:t> Татарстан </a:t>
            </a:r>
            <a:r>
              <a:rPr lang="ru-RU" sz="1250" dirty="0" err="1" smtClean="0"/>
              <a:t>Республикасы</a:t>
            </a:r>
            <a:r>
              <a:rPr lang="ru-RU" sz="1250" dirty="0" smtClean="0"/>
              <a:t> </a:t>
            </a:r>
            <a:r>
              <a:rPr lang="ru-RU" sz="1250" dirty="0" err="1" smtClean="0"/>
              <a:t>тупланма</a:t>
            </a:r>
            <a:r>
              <a:rPr lang="ru-RU" sz="1250" dirty="0" smtClean="0"/>
              <a:t> </a:t>
            </a:r>
            <a:r>
              <a:rPr lang="ru-RU" sz="1250" dirty="0" err="1" smtClean="0"/>
              <a:t>бюджетына</a:t>
            </a:r>
            <a:r>
              <a:rPr lang="ru-RU" sz="1250" dirty="0" smtClean="0"/>
              <a:t> 70,6 млрд. </a:t>
            </a:r>
            <a:r>
              <a:rPr lang="ru-RU" sz="1250" dirty="0" err="1" smtClean="0"/>
              <a:t>сум</a:t>
            </a:r>
            <a:r>
              <a:rPr lang="ru-RU" sz="1250" dirty="0" smtClean="0"/>
              <a:t>, республика </a:t>
            </a:r>
            <a:r>
              <a:rPr lang="ru-RU" sz="1250" dirty="0" err="1" smtClean="0"/>
              <a:t>бюджетына</a:t>
            </a:r>
            <a:r>
              <a:rPr lang="ru-RU" sz="1250" dirty="0" smtClean="0"/>
              <a:t> 49,4 млрд. </a:t>
            </a:r>
            <a:r>
              <a:rPr lang="ru-RU" sz="1250" dirty="0" err="1" smtClean="0"/>
              <a:t>сум</a:t>
            </a:r>
            <a:r>
              <a:rPr lang="ru-RU" sz="1250" dirty="0" smtClean="0"/>
              <a:t> </a:t>
            </a:r>
            <a:r>
              <a:rPr lang="ru-RU" sz="1250" dirty="0" err="1" smtClean="0"/>
              <a:t>фаразлана</a:t>
            </a:r>
            <a:r>
              <a:rPr lang="ru-RU" sz="1250" dirty="0" smtClean="0"/>
              <a:t>. </a:t>
            </a:r>
            <a:r>
              <a:rPr lang="ru-RU" sz="1250" dirty="0" err="1" smtClean="0"/>
              <a:t>Салым</a:t>
            </a:r>
            <a:r>
              <a:rPr lang="ru-RU" sz="1250" dirty="0" smtClean="0"/>
              <a:t> </a:t>
            </a:r>
            <a:r>
              <a:rPr lang="ru-RU" sz="1250" dirty="0" err="1" smtClean="0"/>
              <a:t>буенча</a:t>
            </a:r>
            <a:r>
              <a:rPr lang="ru-RU" sz="1250" dirty="0" smtClean="0"/>
              <a:t> </a:t>
            </a:r>
            <a:r>
              <a:rPr lang="ru-RU" sz="1250" dirty="0" err="1" smtClean="0"/>
              <a:t>исәпләүләр</a:t>
            </a:r>
            <a:r>
              <a:rPr lang="ru-RU" sz="1250" dirty="0" smtClean="0"/>
              <a:t> </a:t>
            </a:r>
            <a:r>
              <a:rPr lang="ru-RU" sz="1250" dirty="0" err="1" smtClean="0"/>
              <a:t>Икътисад</a:t>
            </a:r>
            <a:r>
              <a:rPr lang="ru-RU" sz="1250" dirty="0" smtClean="0"/>
              <a:t> </a:t>
            </a:r>
            <a:r>
              <a:rPr lang="ru-RU" sz="1250" dirty="0" err="1" smtClean="0"/>
              <a:t>министрлыгы</a:t>
            </a:r>
            <a:r>
              <a:rPr lang="ru-RU" sz="1250" dirty="0" smtClean="0"/>
              <a:t> </a:t>
            </a:r>
            <a:r>
              <a:rPr lang="ru-RU" sz="1250" dirty="0" err="1" smtClean="0"/>
              <a:t>фаразлаган</a:t>
            </a:r>
            <a:r>
              <a:rPr lang="ru-RU" sz="1250" dirty="0" smtClean="0"/>
              <a:t> </a:t>
            </a:r>
            <a:r>
              <a:rPr lang="ru-RU" sz="1250" dirty="0" err="1"/>
              <a:t>хезмәт</a:t>
            </a:r>
            <a:r>
              <a:rPr lang="ru-RU" sz="1250" dirty="0"/>
              <a:t> </a:t>
            </a:r>
            <a:r>
              <a:rPr lang="ru-RU" sz="1250" dirty="0" err="1"/>
              <a:t>өчен</a:t>
            </a:r>
            <a:r>
              <a:rPr lang="ru-RU" sz="1250" dirty="0"/>
              <a:t> </a:t>
            </a:r>
            <a:r>
              <a:rPr lang="ru-RU" sz="1250" dirty="0" err="1"/>
              <a:t>түләү</a:t>
            </a:r>
            <a:r>
              <a:rPr lang="ru-RU" sz="1250" dirty="0"/>
              <a:t> </a:t>
            </a:r>
            <a:r>
              <a:rPr lang="ru-RU" sz="1250" dirty="0" err="1" smtClean="0"/>
              <a:t>фондыннан</a:t>
            </a:r>
            <a:r>
              <a:rPr lang="ru-RU" sz="1250" dirty="0" smtClean="0"/>
              <a:t>, </a:t>
            </a:r>
            <a:r>
              <a:rPr lang="ru-RU" sz="1250" dirty="0" err="1" smtClean="0"/>
              <a:t>аның</a:t>
            </a:r>
            <a:r>
              <a:rPr lang="ru-RU" sz="1250" dirty="0" smtClean="0"/>
              <a:t> </a:t>
            </a:r>
            <a:r>
              <a:rPr lang="ru-RU" sz="1250" dirty="0" err="1" smtClean="0"/>
              <a:t>үсеше</a:t>
            </a:r>
            <a:r>
              <a:rPr lang="ru-RU" sz="1250" dirty="0" smtClean="0"/>
              <a:t> </a:t>
            </a:r>
            <a:r>
              <a:rPr lang="ru-RU" sz="1250" dirty="0" err="1" smtClean="0"/>
              <a:t>тепмларыннан</a:t>
            </a:r>
            <a:r>
              <a:rPr lang="ru-RU" sz="1250" dirty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</a:t>
            </a:r>
            <a:r>
              <a:rPr lang="ru-RU" sz="1250" dirty="0" err="1"/>
              <a:t>салым</a:t>
            </a:r>
            <a:r>
              <a:rPr lang="ru-RU" sz="1250" dirty="0"/>
              <a:t> </a:t>
            </a:r>
            <a:r>
              <a:rPr lang="ru-RU" sz="1250" dirty="0" err="1"/>
              <a:t>алуның</a:t>
            </a:r>
            <a:r>
              <a:rPr lang="ru-RU" sz="1250" dirty="0"/>
              <a:t> </a:t>
            </a:r>
            <a:r>
              <a:rPr lang="ru-RU" sz="1250" dirty="0" err="1"/>
              <a:t>уртача</a:t>
            </a:r>
            <a:r>
              <a:rPr lang="ru-RU" sz="1250" dirty="0"/>
              <a:t> </a:t>
            </a:r>
            <a:r>
              <a:rPr lang="ru-RU" sz="1250" dirty="0" err="1" smtClean="0"/>
              <a:t>процентыннан</a:t>
            </a:r>
            <a:r>
              <a:rPr lang="ru-RU" sz="1250" dirty="0" smtClean="0"/>
              <a:t> </a:t>
            </a:r>
            <a:r>
              <a:rPr lang="ru-RU" sz="1250" dirty="0" err="1" smtClean="0"/>
              <a:t>чыгып</a:t>
            </a:r>
            <a:r>
              <a:rPr lang="ru-RU" sz="1250" dirty="0" smtClean="0"/>
              <a:t> </a:t>
            </a:r>
            <a:r>
              <a:rPr lang="ru-RU" sz="1250" dirty="0" err="1" smtClean="0"/>
              <a:t>ясалды</a:t>
            </a:r>
            <a:r>
              <a:rPr lang="ru-RU" sz="1250" dirty="0" smtClean="0"/>
              <a:t>.  </a:t>
            </a:r>
          </a:p>
          <a:p>
            <a:pPr indent="457200" algn="just"/>
            <a:r>
              <a:rPr lang="ru-RU" sz="1250" dirty="0" err="1"/>
              <a:t>Табышка</a:t>
            </a:r>
            <a:r>
              <a:rPr lang="ru-RU" sz="1250" dirty="0"/>
              <a:t> </a:t>
            </a:r>
            <a:r>
              <a:rPr lang="ru-RU" sz="1250" dirty="0" err="1"/>
              <a:t>салым</a:t>
            </a:r>
            <a:r>
              <a:rPr lang="ru-RU" sz="1250" dirty="0"/>
              <a:t> </a:t>
            </a:r>
            <a:r>
              <a:rPr lang="ru-RU" sz="1250" dirty="0" err="1"/>
              <a:t>турында</a:t>
            </a:r>
            <a:r>
              <a:rPr lang="ru-RU" sz="1250" dirty="0"/>
              <a:t>. </a:t>
            </a:r>
            <a:r>
              <a:rPr lang="ru-RU" sz="1250" dirty="0" err="1"/>
              <a:t>Керүче</a:t>
            </a:r>
            <a:r>
              <a:rPr lang="ru-RU" sz="1250" dirty="0"/>
              <a:t> </a:t>
            </a:r>
            <a:r>
              <a:rPr lang="ru-RU" sz="1250" dirty="0" err="1"/>
              <a:t>салымнарны</a:t>
            </a:r>
            <a:r>
              <a:rPr lang="ru-RU" sz="1250" dirty="0"/>
              <a:t> </a:t>
            </a:r>
            <a:r>
              <a:rPr lang="ru-RU" sz="1250" dirty="0" err="1"/>
              <a:t>бәяләгәндә</a:t>
            </a:r>
            <a:r>
              <a:rPr lang="ru-RU" sz="1250" dirty="0"/>
              <a:t> </a:t>
            </a:r>
            <a:r>
              <a:rPr lang="ru-RU" sz="1250" dirty="0" err="1"/>
              <a:t>республиканың</a:t>
            </a:r>
            <a:r>
              <a:rPr lang="ru-RU" sz="1250" dirty="0"/>
              <a:t> </a:t>
            </a:r>
            <a:r>
              <a:rPr lang="ru-RU" sz="1250" dirty="0" err="1"/>
              <a:t>зур</a:t>
            </a:r>
            <a:r>
              <a:rPr lang="ru-RU" sz="1250" dirty="0"/>
              <a:t> </a:t>
            </a:r>
            <a:r>
              <a:rPr lang="ru-RU" sz="1250" dirty="0" err="1"/>
              <a:t>һәм</a:t>
            </a:r>
            <a:r>
              <a:rPr lang="ru-RU" sz="1250" dirty="0"/>
              <a:t> </a:t>
            </a:r>
            <a:r>
              <a:rPr lang="ru-RU" sz="1250" dirty="0" err="1"/>
              <a:t>уртача</a:t>
            </a:r>
            <a:r>
              <a:rPr lang="ru-RU" sz="1250" dirty="0"/>
              <a:t> </a:t>
            </a:r>
            <a:r>
              <a:rPr lang="ru-RU" sz="1250" dirty="0" err="1"/>
              <a:t>оешмаларының</a:t>
            </a:r>
            <a:r>
              <a:rPr lang="ru-RU" sz="1250" dirty="0"/>
              <a:t> бизнес-</a:t>
            </a:r>
            <a:r>
              <a:rPr lang="ru-RU" sz="1250" dirty="0" err="1"/>
              <a:t>проектлары</a:t>
            </a:r>
            <a:r>
              <a:rPr lang="ru-RU" sz="1250" dirty="0"/>
              <a:t> </a:t>
            </a:r>
            <a:r>
              <a:rPr lang="ru-RU" sz="1250" dirty="0" err="1"/>
              <a:t>мәгълү-матлары</a:t>
            </a:r>
            <a:r>
              <a:rPr lang="ru-RU" sz="1250" dirty="0"/>
              <a:t> </a:t>
            </a:r>
            <a:r>
              <a:rPr lang="ru-RU" sz="1250" dirty="0" err="1"/>
              <a:t>файдаланылды</a:t>
            </a:r>
            <a:r>
              <a:rPr lang="ru-RU" sz="1250" dirty="0"/>
              <a:t>. </a:t>
            </a:r>
            <a:r>
              <a:rPr lang="ru-RU" sz="1250" dirty="0" err="1"/>
              <a:t>Икътисад</a:t>
            </a:r>
            <a:r>
              <a:rPr lang="ru-RU" sz="1250" dirty="0"/>
              <a:t> </a:t>
            </a:r>
            <a:r>
              <a:rPr lang="ru-RU" sz="1250" dirty="0" err="1"/>
              <a:t>министрлыгы</a:t>
            </a:r>
            <a:r>
              <a:rPr lang="ru-RU" sz="1250" dirty="0"/>
              <a:t>, </a:t>
            </a:r>
            <a:r>
              <a:rPr lang="ru-RU" sz="1250" dirty="0" err="1"/>
              <a:t>салым</a:t>
            </a:r>
            <a:r>
              <a:rPr lang="ru-RU" sz="1250" dirty="0"/>
              <a:t> </a:t>
            </a:r>
            <a:r>
              <a:rPr lang="ru-RU" sz="1250" dirty="0" err="1"/>
              <a:t>хезмәте</a:t>
            </a:r>
            <a:r>
              <a:rPr lang="ru-RU" sz="1250" dirty="0"/>
              <a:t>, </a:t>
            </a:r>
            <a:r>
              <a:rPr lang="ru-RU" sz="1250" dirty="0" err="1"/>
              <a:t>тармак</a:t>
            </a:r>
            <a:r>
              <a:rPr lang="ru-RU" sz="1250" dirty="0"/>
              <a:t> </a:t>
            </a:r>
            <a:r>
              <a:rPr lang="ru-RU" sz="1250" dirty="0" err="1"/>
              <a:t>министрлыклары</a:t>
            </a:r>
            <a:r>
              <a:rPr lang="ru-RU" sz="1250" dirty="0"/>
              <a:t> </a:t>
            </a:r>
            <a:r>
              <a:rPr lang="ru-RU" sz="1250" dirty="0" err="1"/>
              <a:t>катнашкан</a:t>
            </a:r>
            <a:r>
              <a:rPr lang="ru-RU" sz="1250" dirty="0"/>
              <a:t> </a:t>
            </a:r>
            <a:r>
              <a:rPr lang="ru-RU" sz="1250" dirty="0" err="1"/>
              <a:t>киңәшмәләрдә</a:t>
            </a:r>
            <a:r>
              <a:rPr lang="ru-RU" sz="1250" dirty="0"/>
              <a:t> </a:t>
            </a:r>
            <a:r>
              <a:rPr lang="ru-RU" sz="1250" dirty="0" err="1"/>
              <a:t>бюджетка</a:t>
            </a:r>
            <a:r>
              <a:rPr lang="ru-RU" sz="1250" dirty="0"/>
              <a:t> </a:t>
            </a:r>
            <a:r>
              <a:rPr lang="ru-RU" sz="1250" dirty="0" err="1"/>
              <a:t>табышларының</a:t>
            </a:r>
            <a:r>
              <a:rPr lang="ru-RU" sz="1250" dirty="0"/>
              <a:t> </a:t>
            </a:r>
            <a:r>
              <a:rPr lang="ru-RU" sz="1250" dirty="0" smtClean="0"/>
              <a:t>58 процент </a:t>
            </a:r>
            <a:r>
              <a:rPr lang="ru-RU" sz="1250" dirty="0" err="1"/>
              <a:t>тирәсендә</a:t>
            </a:r>
            <a:r>
              <a:rPr lang="ru-RU" sz="1250" dirty="0"/>
              <a:t> </a:t>
            </a:r>
            <a:r>
              <a:rPr lang="ru-RU" sz="1250" dirty="0" err="1"/>
              <a:t>салым</a:t>
            </a:r>
            <a:r>
              <a:rPr lang="ru-RU" sz="1250" dirty="0"/>
              <a:t> </a:t>
            </a:r>
            <a:r>
              <a:rPr lang="ru-RU" sz="1250" dirty="0" err="1"/>
              <a:t>түләүче</a:t>
            </a:r>
            <a:r>
              <a:rPr lang="ru-RU" sz="1250" dirty="0"/>
              <a:t> </a:t>
            </a:r>
            <a:r>
              <a:rPr lang="ru-RU" sz="1250" dirty="0" smtClean="0"/>
              <a:t>155 </a:t>
            </a:r>
            <a:r>
              <a:rPr lang="ru-RU" sz="1250" dirty="0" err="1" smtClean="0"/>
              <a:t>оешма</a:t>
            </a:r>
            <a:r>
              <a:rPr lang="ru-RU" sz="1250" dirty="0" smtClean="0"/>
              <a:t> </a:t>
            </a:r>
            <a:r>
              <a:rPr lang="ru-RU" sz="1250" dirty="0" err="1" smtClean="0"/>
              <a:t>карап</a:t>
            </a:r>
            <a:r>
              <a:rPr lang="ru-RU" sz="1250" dirty="0" smtClean="0"/>
              <a:t> </a:t>
            </a:r>
            <a:r>
              <a:rPr lang="ru-RU" sz="1250" dirty="0" err="1"/>
              <a:t>тикшерелде</a:t>
            </a:r>
            <a:r>
              <a:rPr lang="ru-RU" sz="1250" dirty="0"/>
              <a:t>. </a:t>
            </a:r>
            <a:r>
              <a:rPr lang="ru-RU" sz="1250" dirty="0" err="1"/>
              <a:t>Бу</a:t>
            </a:r>
            <a:r>
              <a:rPr lang="ru-RU" sz="1250" dirty="0"/>
              <a:t> </a:t>
            </a:r>
            <a:r>
              <a:rPr lang="ru-RU" sz="1250" dirty="0" err="1"/>
              <a:t>мәгълүматлар</a:t>
            </a:r>
            <a:r>
              <a:rPr lang="ru-RU" sz="1250" dirty="0"/>
              <a:t> </a:t>
            </a:r>
            <a:r>
              <a:rPr lang="ru-RU" sz="1250" dirty="0" err="1"/>
              <a:t>буенча</a:t>
            </a:r>
            <a:r>
              <a:rPr lang="ru-RU" sz="1250" dirty="0"/>
              <a:t> </a:t>
            </a:r>
            <a:r>
              <a:rPr lang="ru-RU" sz="1250" dirty="0" err="1"/>
              <a:t>табышка</a:t>
            </a:r>
            <a:r>
              <a:rPr lang="ru-RU" sz="1250" dirty="0"/>
              <a:t> </a:t>
            </a:r>
            <a:r>
              <a:rPr lang="ru-RU" sz="1250" dirty="0" err="1"/>
              <a:t>салым</a:t>
            </a:r>
            <a:r>
              <a:rPr lang="ru-RU" sz="1250" dirty="0"/>
              <a:t> </a:t>
            </a:r>
            <a:r>
              <a:rPr lang="ru-RU" sz="1250" dirty="0" smtClean="0"/>
              <a:t>71,1 </a:t>
            </a:r>
            <a:r>
              <a:rPr lang="ru-RU" sz="1250" dirty="0"/>
              <a:t>млрд </a:t>
            </a:r>
            <a:r>
              <a:rPr lang="ru-RU" sz="1250" dirty="0" err="1"/>
              <a:t>сум</a:t>
            </a:r>
            <a:r>
              <a:rPr lang="ru-RU" sz="1250" dirty="0"/>
              <a:t> </a:t>
            </a:r>
            <a:r>
              <a:rPr lang="ru-RU" sz="1250" dirty="0" err="1"/>
              <a:t>күләмендә</a:t>
            </a:r>
            <a:r>
              <a:rPr lang="ru-RU" sz="1250" dirty="0"/>
              <a:t> </a:t>
            </a:r>
            <a:r>
              <a:rPr lang="ru-RU" sz="1250" dirty="0" err="1"/>
              <a:t>фаразлана</a:t>
            </a:r>
            <a:r>
              <a:rPr lang="ru-RU" sz="1250" dirty="0"/>
              <a:t>. </a:t>
            </a:r>
            <a:endParaRPr lang="ru-RU" sz="1250" dirty="0" smtClean="0"/>
          </a:p>
        </p:txBody>
      </p:sp>
    </p:spTree>
    <p:extLst>
      <p:ext uri="{BB962C8B-B14F-4D97-AF65-F5344CB8AC3E}">
        <p14:creationId xmlns:p14="http://schemas.microsoft.com/office/powerpoint/2010/main" val="8547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9"/>
            <a:ext cx="8088112" cy="59705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Расходы бюджета Республики Татарстан на реализацию государственных </a:t>
            </a:r>
            <a:r>
              <a:rPr lang="ru-RU" dirty="0" smtClean="0"/>
              <a:t>программ </a:t>
            </a:r>
            <a:r>
              <a:rPr lang="ru-RU" dirty="0"/>
              <a:t>Республики </a:t>
            </a:r>
            <a:r>
              <a:rPr lang="ru-RU" dirty="0" smtClean="0"/>
              <a:t>Татарстан (</a:t>
            </a:r>
            <a:r>
              <a:rPr lang="ru-RU" dirty="0" err="1" smtClean="0"/>
              <a:t>тыс.рублей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(продолжение)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32474"/>
              </p:ext>
            </p:extLst>
          </p:nvPr>
        </p:nvGraphicFramePr>
        <p:xfrm>
          <a:off x="514350" y="737351"/>
          <a:ext cx="8513901" cy="6016357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3363169"/>
                <a:gridCol w="1041722"/>
                <a:gridCol w="1006997"/>
                <a:gridCol w="1053296"/>
                <a:gridCol w="1053296"/>
                <a:gridCol w="995421"/>
              </a:tblGrid>
              <a:tr h="264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9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213 378 008,2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224 956 745,0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184 897 808,4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178 883 172,4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179 228 508,7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74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Государственная программа «Развитие молодежной политики, физической культуры и спорта в Республике Татарстан на 2014 – 2020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10 790 851,7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11 998 973,0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7 860 894,7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6 018 372,4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5 535 139,0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Государственная программа "Экономическое развитие и инновационная экономика Республики Татарстан на 2014 – 2020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3 034 324,3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4 313 671,7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2 500 199,6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2 485 870,9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2 518 109,8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33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"Развитие информационных и коммуникационных технологий в Республике Татарстан «Открытый Татарстан»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2 965 520,7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3 130 477,4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2 543 213,8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2 580 460,0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2 547 654,7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"Развитие транспортной системы Республики Татарстан на 2014 – 2022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32 839 880,2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39 290 911,9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16 412 507,6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16 087 531,1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16 526 926,9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0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"Развитие сельского хозяйства и регулирование рынков сельскохозяйственной продукции, сырья и продовольствия в Республике Татарстан на 2013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21 918 069,9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23 957 524,4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16 152 074,4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14 058 383,8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17 096 530,3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97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"Развитие лесного хозяйства Республики Татарстан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1 112 655,3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815 120,6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569 183,8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585 027,3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585 541,4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"Управление государственным имуществом Республики Татарстан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1 886 651,9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1 394 626,0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177 265,8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181 823,3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186 563,3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"Управление государственными финансами Республики Татарстан на 2014 – 2020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10 551 934,4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11 154 254,4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8 995 888,0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8 929 860,8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8 848 805,1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833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>
                          <a:effectLst/>
                        </a:rPr>
                        <a:t>Государственная программа "Развитие государственной гражданской службы Республики Татарстан и муниципальной службы в Республике Татарстан на 2014 – 2019 годы"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30 562,4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56 504,6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37 735,0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34 585,0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77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624857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Расходы бюджета Республики Татарстан на реализацию государственных </a:t>
            </a:r>
            <a:r>
              <a:rPr lang="ru-RU" dirty="0" smtClean="0"/>
              <a:t>программ </a:t>
            </a:r>
            <a:r>
              <a:rPr lang="ru-RU" dirty="0"/>
              <a:t>Республики </a:t>
            </a:r>
            <a:r>
              <a:rPr lang="ru-RU" dirty="0" smtClean="0"/>
              <a:t>Татарстан (</a:t>
            </a:r>
            <a:r>
              <a:rPr lang="ru-RU" dirty="0" err="1" smtClean="0"/>
              <a:t>тыс.рублей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(окончание)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06352"/>
              </p:ext>
            </p:extLst>
          </p:nvPr>
        </p:nvGraphicFramePr>
        <p:xfrm>
          <a:off x="514350" y="670896"/>
          <a:ext cx="8513901" cy="5758992"/>
        </p:xfrm>
        <a:graphic>
          <a:graphicData uri="http://schemas.openxmlformats.org/drawingml/2006/table">
            <a:tbl>
              <a:tblPr bandRow="1">
                <a:tableStyleId>{1E171933-4619-4E11-9A3F-F7608DF75F80}</a:tableStyleId>
              </a:tblPr>
              <a:tblGrid>
                <a:gridCol w="3363169"/>
                <a:gridCol w="1041722"/>
                <a:gridCol w="1006997"/>
                <a:gridCol w="1053296"/>
                <a:gridCol w="1053296"/>
                <a:gridCol w="995421"/>
              </a:tblGrid>
              <a:tr h="3752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</a:t>
                      </a:r>
                      <a:br>
                        <a:rPr lang="ru-RU" sz="1200" b="1" u="none" strike="noStrike" dirty="0">
                          <a:effectLst/>
                        </a:rPr>
                      </a:br>
                      <a:r>
                        <a:rPr lang="ru-RU" sz="1200" b="1" u="none" strike="noStrike" dirty="0">
                          <a:effectLst/>
                        </a:rPr>
                        <a:t>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ИТОГО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213 378 008,2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224 956 745,0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184 897 808,4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178 883 172,4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179 228 508,7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Государственная программа "Реализация государственной национальной политики в Республике Татарстан на 2014 - 2020 годы"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60 809,9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49 477,8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58 660,5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54 205,9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64 803,2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>
                          <a:effectLst/>
                        </a:rPr>
                        <a:t>Государственная программа Республики Татарстан "Сохранение национальной идентичности татарского народа (2014 – 2019 годы)"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29 698,0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26 330,0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42 097,1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31 298,4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"Сохранение, изучение и развитие государственных языков Республики Татарстан и других языков в Республике Татарстан на 2014 – 2020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181 277,8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164 500,0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141 250,0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122 140,0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122 610,0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"Развитие рынка газомоторного топлива в Республике Татарстан на 2013 – 2023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134 890,9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12 776,7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28 698,7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15 375,4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2 815,8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"Развитие юстиции в Республике Татарстан на 2014 – 2020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522 109,9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606 642,1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485 837,9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441 110,8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454 290,4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"Энергосбережение и повышение энергетической эффективности в Республике Татарстан на 2014 – 2020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8 607,4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4 735,4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"Развитие сферы туризма и гостеприимства в Республике Татарстан на 2014 – 2020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85 660,3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269 420,1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45 540,0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46 060,9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46 602,7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"Реализация антикоррупционной политики Республики Татарстан на 2015 – 2020 годы"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4 349,2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4 915,0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5 040,0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5 161,0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5 284,0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8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«Система химической и биологической безопасности Республики Татарстан на 2015 – 2020 годы»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73 549,0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71 245,6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7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«Реализация дополнительных мероприятий в сфере занятости населения, направленных на снижение напряженности на рынке труда Республики Татарстан»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507 546,4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effectLst/>
                        </a:rPr>
                        <a:t>Государственная программа «Стратегическое управление талантами в Республике Татарстан на 2015 – 2020 годы»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100 000,0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119 050,0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119 050,0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119 050,0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119 050,0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Государственная программа "Развитие архивного дела в Республике Татарстан на 2016 – 2020 годы"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130 897,9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263 617,2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243 456,6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211 278,9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214 342,9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79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Государственная программа Республики Татарстан «Оказание содействия добровольному переселению в Республику Татарстан соотечественников, проживающих за рубежом, на 2016 – 2018 годы»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000" marR="36000" marT="2112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4 451,3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4 451,3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7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44881"/>
              </p:ext>
            </p:extLst>
          </p:nvPr>
        </p:nvGraphicFramePr>
        <p:xfrm>
          <a:off x="733843" y="3928215"/>
          <a:ext cx="8058464" cy="1517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34 267 182,5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33 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331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792,9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246 674,3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245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694,4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607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506,3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381080" y="1045649"/>
            <a:ext cx="441122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Цель:</a:t>
            </a:r>
            <a:r>
              <a:rPr lang="ru-RU" altLang="ru-RU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Обеспечение доступности медицинской помощи и повышение эффективности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медицинских услуг, объемы, виды и качество которых должны соответствовать уровню </a:t>
            </a:r>
            <a:br>
              <a:rPr lang="ru-RU" altLang="ru-RU" dirty="0" smtClean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ru-RU" altLang="ru-RU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заболеваемости и потребностям населения, передовым достижениям медицинской науки</a:t>
            </a:r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33317"/>
            <a:ext cx="794385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1. Государственная программа </a:t>
            </a:r>
            <a:b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«Развитие здравоохранения Республики Татарстан до 2020 года»  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3" y="1169091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33317"/>
            <a:ext cx="794385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</a:t>
            </a:r>
            <a:b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«Развитие здравоохранения Республики Татарстан до 2020 года»  </a:t>
            </a:r>
            <a:endParaRPr lang="ru-RU" alt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644495"/>
              </p:ext>
            </p:extLst>
          </p:nvPr>
        </p:nvGraphicFramePr>
        <p:xfrm>
          <a:off x="542925" y="984823"/>
          <a:ext cx="8420206" cy="51995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37236"/>
                <a:gridCol w="1300592"/>
                <a:gridCol w="953727"/>
                <a:gridCol w="867470"/>
                <a:gridCol w="953727"/>
                <a:gridCol w="953727"/>
                <a:gridCol w="953727"/>
              </a:tblGrid>
              <a:tr h="572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Показатель (индикатор) (наименование)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Единица измерения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2016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(факт)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2017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(план)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(прогноз)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2019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(прогноз)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2020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(прогноз)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Смертность от всех причин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на 1000 населения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Младенческая смертность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 1000 родившихся живыми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5,4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6,1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6,0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6,0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6,0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Смертность от болезней системы кровообращения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 100 тыс. населения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599,6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645,0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640,0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635,2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630,4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Смертность от дорожно-транспортных происшествий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 100 тыс. населения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17,3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Смертность от новообразований (в том числе от злокачественных)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 100 тыс. населения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196,8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182,4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182,3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182,2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182,1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Смертность от туберкулеза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 100 тыс. населения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Распространенность потребления табака среди взрослого населения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процентов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34,0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33,0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32,1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31,3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Распространенность потребления табака среди детей и подростков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процентов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23,0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21,0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Ожидаемая продолжительность жизни при рождении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лет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55" marR="5775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73,64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74,0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74,7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74,9</a:t>
                      </a:r>
                      <a:endParaRPr lang="ru-RU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55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1613" y="1461147"/>
            <a:ext cx="430069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Цель:</a:t>
            </a:r>
            <a:r>
              <a:rPr lang="en-US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ea typeface="Times New Roman" panose="02020603050405020304" pitchFamily="18" charset="0"/>
              </a:rPr>
              <a:t>Обеспечение высокого качества образования в Республике Татарстан в соответствии с меняющимися запросами населения и перспективными задачами развития общества и экономики Республики </a:t>
            </a:r>
            <a:endParaRPr lang="ru-RU" altLang="ru-RU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33317"/>
            <a:ext cx="794385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2. Государственная </a:t>
            </a: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программа "Развитие образования и науки Республики Татарстан на 2014 – </a:t>
            </a: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2025 </a:t>
            </a: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годы"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597817"/>
              </p:ext>
            </p:extLst>
          </p:nvPr>
        </p:nvGraphicFramePr>
        <p:xfrm>
          <a:off x="733843" y="4104614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334 883,10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450 897,2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595 699,2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698 376,1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398 098,7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3" y="1107497"/>
            <a:ext cx="3517368" cy="263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7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33317"/>
            <a:ext cx="7943850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</a:t>
            </a:r>
            <a:b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"Развитие образования и науки Республики Татарстан </a:t>
            </a: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</a:b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на </a:t>
            </a: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2014 – </a:t>
            </a: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2025 </a:t>
            </a: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годы"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415"/>
              </p:ext>
            </p:extLst>
          </p:nvPr>
        </p:nvGraphicFramePr>
        <p:xfrm>
          <a:off x="542925" y="1054873"/>
          <a:ext cx="8390061" cy="56067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85240"/>
                <a:gridCol w="1030121"/>
                <a:gridCol w="1043675"/>
                <a:gridCol w="1043675"/>
                <a:gridCol w="1043675"/>
                <a:gridCol w="1043675"/>
              </a:tblGrid>
              <a:tr h="5666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Целевые показатели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</a:rPr>
                        <a:t>год (факт)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</a:rPr>
                        <a:t>год (план)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</a:rPr>
                        <a:t>год 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400" b="1" u="none" strike="noStrike" dirty="0">
                          <a:effectLst/>
                        </a:rPr>
                        <a:t>год 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400" b="1" u="none" strike="noStrike" dirty="0">
                          <a:effectLst/>
                        </a:rPr>
                        <a:t>год (прогноз)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49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выпускников государственных (муниципальных) общеобразовательных организаций, не сдавших единый государственный экзамен, в общей численности выпускников государственных (муниципальных) общеобразовательных организаций,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8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работников образования (учителя, воспитатели, работники дошкольных образовательных организаций), прошедших повышение квалификации и (или) профессиональную подготовку, в общей численности работников образования (учителя, воспитатели, работники дошкольных образовательных организаций),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963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вес численности высококвалифицированных работников в сфере образования в общей численности квалифицированных работников в сфере образования в регионе,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66,40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98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17409" y="1316983"/>
            <a:ext cx="504282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Срок </a:t>
            </a:r>
            <a:r>
              <a:rPr lang="ru-RU" altLang="ru-RU" b="1" u="sng" dirty="0">
                <a:solidFill>
                  <a:prstClr val="black"/>
                </a:solidFill>
                <a:ea typeface="Times New Roman" panose="02020603050405020304" pitchFamily="18" charset="0"/>
              </a:rPr>
              <a:t>реализации программы</a:t>
            </a:r>
            <a:r>
              <a:rPr lang="ru-RU" altLang="ru-RU" dirty="0">
                <a:solidFill>
                  <a:prstClr val="black"/>
                </a:solidFill>
                <a:ea typeface="Times New Roman" panose="02020603050405020304" pitchFamily="18" charset="0"/>
              </a:rPr>
              <a:t>: 2014 - 2020 годы</a:t>
            </a:r>
            <a:r>
              <a:rPr lang="ru-RU" altLang="ru-RU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.</a:t>
            </a:r>
          </a:p>
          <a:p>
            <a:pPr indent="0"/>
            <a:endParaRPr lang="ru-RU" altLang="ru-RU" dirty="0">
              <a:solidFill>
                <a:prstClr val="black"/>
              </a:solidFill>
            </a:endParaRPr>
          </a:p>
          <a:p>
            <a:pPr indent="0"/>
            <a:r>
              <a:rPr lang="ru-RU" altLang="ru-RU" b="1" u="sng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Цель:</a:t>
            </a:r>
            <a:r>
              <a:rPr lang="ru-RU" altLang="ru-RU" b="1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  </a:t>
            </a:r>
            <a:r>
              <a:rPr lang="ru-RU" altLang="ru-RU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Создание эффективной адресной системы социальной поддержки и предоставления социальных услуг, а также повышение качества жизни отдельных категорий граждан</a:t>
            </a:r>
            <a:endParaRPr lang="ru-RU" altLang="ru-RU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2925" y="33317"/>
            <a:ext cx="794385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3. </a:t>
            </a: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Государственная программа Республики Татарстан</a:t>
            </a:r>
            <a:endParaRPr lang="ru-RU" altLang="ru-RU" b="1" dirty="0">
              <a:solidFill>
                <a:prstClr val="black"/>
              </a:solidFill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«Социальная поддержка граждан Республики </a:t>
            </a: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Татарстан»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53" y="1316983"/>
            <a:ext cx="2398274" cy="236984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098722"/>
              </p:ext>
            </p:extLst>
          </p:nvPr>
        </p:nvGraphicFramePr>
        <p:xfrm>
          <a:off x="763988" y="4193884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480 169,9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569 537,2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528 588,0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511 209,6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439 782,9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613431"/>
              </p:ext>
            </p:extLst>
          </p:nvPr>
        </p:nvGraphicFramePr>
        <p:xfrm>
          <a:off x="542925" y="880772"/>
          <a:ext cx="8430249" cy="55609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84529"/>
                <a:gridCol w="1117376"/>
                <a:gridCol w="1057086"/>
                <a:gridCol w="1057086"/>
                <a:gridCol w="1057086"/>
                <a:gridCol w="1057086"/>
              </a:tblGrid>
              <a:tr h="440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2016год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2017год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2018год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2019год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2020год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14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социальные услуги в государственных организациях социального обслуживания Республики Татарстан, в общем числе граждан, имеющих право на получение социальных услуг и обратившихся за их получением в организации социального обслуживания Республики Татарстан, 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98,0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98,5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99,0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99,5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768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граждан пожилого возраста и инвалидов (взрослых и детей), получивших услуги в негосударственных организациях социального обслуживания, в общей численности граждан пожилого возраста и инвалидов (взрослых и детей), получивших услуги в организациях социального обслуживания всех форм собственности,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4,7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4,8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доходы которых доведены до величины прожиточного минимума и выше за счет предоставления мер социальной поддержки, в общей численности малоимущих граждан, обратившихся в органы социальной защиты,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22,1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22,2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22,3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22,3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0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получателей мер государственной социальной помощи на основе социального контракта, %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10,5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11,5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12,0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42925" y="33317"/>
            <a:ext cx="794385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Республики Татарстан «Социальная 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поддержка граждан Республики 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Татарстан»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07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98760" y="1549576"/>
            <a:ext cx="5245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0000"/>
                </a:solidFill>
              </a:rPr>
              <a:t>Цели</a:t>
            </a:r>
            <a:r>
              <a:rPr lang="ru-RU" sz="1600" b="1" u="sng" dirty="0">
                <a:solidFill>
                  <a:srgbClr val="000000"/>
                </a:solidFill>
              </a:rPr>
              <a:t>: </a:t>
            </a:r>
            <a:endParaRPr lang="ru-RU" sz="1600" b="1" u="sng" dirty="0" smtClean="0">
              <a:solidFill>
                <a:srgbClr val="000000"/>
              </a:solidFill>
            </a:endParaRPr>
          </a:p>
          <a:p>
            <a:r>
              <a:rPr lang="ru-RU" sz="1600" dirty="0" smtClean="0">
                <a:solidFill>
                  <a:srgbClr val="000000"/>
                </a:solidFill>
              </a:rPr>
              <a:t>1</a:t>
            </a:r>
            <a:r>
              <a:rPr lang="ru-RU" sz="1600" dirty="0">
                <a:solidFill>
                  <a:srgbClr val="000000"/>
                </a:solidFill>
              </a:rPr>
              <a:t>) Обеспечение населения Республики Татарстан доступным и качественным жильем;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/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 smtClean="0">
                <a:solidFill>
                  <a:srgbClr val="000000"/>
                </a:solidFill>
              </a:rPr>
              <a:t>2</a:t>
            </a:r>
            <a:r>
              <a:rPr lang="ru-RU" sz="1600" dirty="0">
                <a:solidFill>
                  <a:srgbClr val="000000"/>
                </a:solidFill>
              </a:rPr>
              <a:t>) Повышение качества и </a:t>
            </a:r>
            <a:r>
              <a:rPr lang="ru-RU" sz="1600" dirty="0" err="1">
                <a:solidFill>
                  <a:srgbClr val="000000"/>
                </a:solidFill>
              </a:rPr>
              <a:t>энергоэффективности</a:t>
            </a:r>
            <a:r>
              <a:rPr lang="ru-RU" sz="1600" dirty="0">
                <a:solidFill>
                  <a:srgbClr val="000000"/>
                </a:solidFill>
              </a:rPr>
              <a:t> жилищного фонда, уровня </a:t>
            </a:r>
            <a:r>
              <a:rPr lang="ru-RU" sz="1600" dirty="0" smtClean="0">
                <a:solidFill>
                  <a:srgbClr val="000000"/>
                </a:solidFill>
              </a:rPr>
              <a:t>обеспеченности населения </a:t>
            </a:r>
            <a:r>
              <a:rPr lang="ru-RU" sz="1600" dirty="0">
                <a:solidFill>
                  <a:srgbClr val="000000"/>
                </a:solidFill>
              </a:rPr>
              <a:t>коммунальными услугами, надежности и качества коммунальных услуг.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5994" y="189568"/>
            <a:ext cx="7943850" cy="9584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b="1" dirty="0" smtClean="0">
                <a:solidFill>
                  <a:prstClr val="black"/>
                </a:solidFill>
              </a:rPr>
              <a:t>4. Государственная </a:t>
            </a:r>
            <a:r>
              <a:rPr lang="ru-RU" b="1" dirty="0">
                <a:solidFill>
                  <a:prstClr val="black"/>
                </a:solidFill>
              </a:rPr>
              <a:t>программа Республики Татарстан </a:t>
            </a:r>
            <a:r>
              <a:rPr lang="ru-RU" b="1" dirty="0" smtClean="0">
                <a:solidFill>
                  <a:prstClr val="black"/>
                </a:solidFill>
              </a:rPr>
              <a:t>«Обеспечение качественным жильем и услугами жилищно-коммунального хозяйства населения Республики Татарстан </a:t>
            </a:r>
            <a:r>
              <a:rPr lang="ru-RU" b="1" dirty="0">
                <a:solidFill>
                  <a:prstClr val="black"/>
                </a:solidFill>
              </a:rPr>
              <a:t>на 2014-2020 </a:t>
            </a:r>
            <a:r>
              <a:rPr lang="ru-RU" b="1" dirty="0" smtClean="0">
                <a:solidFill>
                  <a:prstClr val="black"/>
                </a:solidFill>
              </a:rPr>
              <a:t>годы»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88" y="1590027"/>
            <a:ext cx="2971800" cy="198120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43053"/>
              </p:ext>
            </p:extLst>
          </p:nvPr>
        </p:nvGraphicFramePr>
        <p:xfrm>
          <a:off x="763988" y="4013269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591 776,6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099 380,5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001 807,9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976 802,5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356 084,0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5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36139" y="68876"/>
            <a:ext cx="7943850" cy="740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en-US" altLang="ru-RU" sz="14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Республики </a:t>
            </a:r>
            <a:r>
              <a:rPr lang="ru-RU" sz="1400" b="1" dirty="0">
                <a:solidFill>
                  <a:prstClr val="black"/>
                </a:solidFill>
              </a:rPr>
              <a:t>Татарстан </a:t>
            </a:r>
            <a:r>
              <a:rPr lang="ru-RU" sz="1400" b="1" dirty="0" smtClean="0">
                <a:solidFill>
                  <a:prstClr val="black"/>
                </a:solidFill>
              </a:rPr>
              <a:t>«Обеспечение качественным жильем и услугами жилищно-коммунального хозяйства населения Республики Татарстан </a:t>
            </a:r>
            <a:r>
              <a:rPr lang="ru-RU" sz="1400" b="1" dirty="0">
                <a:solidFill>
                  <a:prstClr val="black"/>
                </a:solidFill>
              </a:rPr>
              <a:t>на 2014-2020 </a:t>
            </a:r>
            <a:r>
              <a:rPr lang="ru-RU" sz="1400" b="1" dirty="0" smtClean="0">
                <a:solidFill>
                  <a:prstClr val="black"/>
                </a:solidFill>
              </a:rPr>
              <a:t>годы»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33776"/>
              </p:ext>
            </p:extLst>
          </p:nvPr>
        </p:nvGraphicFramePr>
        <p:xfrm>
          <a:off x="538386" y="970255"/>
          <a:ext cx="8393392" cy="559485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15452"/>
                <a:gridCol w="795588"/>
                <a:gridCol w="795588"/>
                <a:gridCol w="795588"/>
                <a:gridCol w="795588"/>
                <a:gridCol w="795588"/>
              </a:tblGrid>
              <a:tr h="296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Целевые 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молодых семей, получивших жилые помещения и улучшивших жилищные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условия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детей-сирот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помещений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ввода жилья экономического класса в общем годовом объеме ввода жилья,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ветхого и аварийного жилищного фонда в общем объеме жилищного фонда Республики Татарстан,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3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многоквартирных домов, в которых проведен капитальный ремонт, от общего числа многоквартирных домов, включенных в программу на текущий год,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населения, обеспеченного питьевой водой, отвечающей требованиям безопасности, в общей численности населения Республики Татарстан,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износа коммунальной инфраструктуры,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фактически сданных объектов в соответствии с графиком производства работ,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площади жилищного фонда, обеспеченного всеми видами благоустройства, в общей площади жилищного фонда Республики Татарстан,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холодной воды в многоквартирных домах (в расчете на 1 жителя),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куб.м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/чел.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горячей воды в многоквартирных домах (в расчете на 1 жителя),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куб.м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/чел.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89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6338" y="777985"/>
            <a:ext cx="82119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tt-RU" sz="1250" dirty="0" smtClean="0"/>
              <a:t>2018 елда Татарстан Республикасы тупланма бюджетына акцизлар кереме фаразы 25,6 млрд. сум тәшкил итә.  Акцизлар буенча фараз гамәлдәге салым һәм бюджет законнары шартларында формалаштырылды. </a:t>
            </a:r>
            <a:endParaRPr lang="ru-RU" sz="1250" dirty="0" smtClean="0"/>
          </a:p>
          <a:p>
            <a:pPr indent="457200" algn="just"/>
            <a:r>
              <a:rPr lang="ru-RU" sz="1250" dirty="0" smtClean="0"/>
              <a:t>Аннан </a:t>
            </a:r>
            <a:r>
              <a:rPr lang="ru-RU" sz="1250" dirty="0" err="1" smtClean="0"/>
              <a:t>соңгы</a:t>
            </a:r>
            <a:r>
              <a:rPr lang="ru-RU" sz="1250" dirty="0" smtClean="0"/>
              <a:t> </a:t>
            </a:r>
            <a:r>
              <a:rPr lang="ru-RU" sz="1250" dirty="0" err="1" smtClean="0"/>
              <a:t>салым</a:t>
            </a:r>
            <a:r>
              <a:rPr lang="ru-RU" sz="1250" dirty="0" smtClean="0"/>
              <a:t> – </a:t>
            </a:r>
            <a:r>
              <a:rPr lang="ru-RU" sz="1250" dirty="0" err="1" smtClean="0"/>
              <a:t>оешмаларның</a:t>
            </a:r>
            <a:r>
              <a:rPr lang="ru-RU" sz="1250" dirty="0" smtClean="0"/>
              <a:t> </a:t>
            </a:r>
            <a:r>
              <a:rPr lang="ru-RU" sz="1250" dirty="0" err="1" smtClean="0"/>
              <a:t>мөлкәтенә</a:t>
            </a:r>
            <a:r>
              <a:rPr lang="ru-RU" sz="1250" dirty="0" smtClean="0"/>
              <a:t> </a:t>
            </a:r>
            <a:r>
              <a:rPr lang="ru-RU" sz="1250" dirty="0" err="1" smtClean="0"/>
              <a:t>салым</a:t>
            </a:r>
            <a:r>
              <a:rPr lang="ru-RU" sz="1250" dirty="0" smtClean="0"/>
              <a:t>. 2018 </a:t>
            </a:r>
            <a:r>
              <a:rPr lang="ru-RU" sz="1250" dirty="0" err="1" smtClean="0"/>
              <a:t>елда</a:t>
            </a:r>
            <a:r>
              <a:rPr lang="ru-RU" sz="1250" dirty="0" smtClean="0"/>
              <a:t> </a:t>
            </a:r>
            <a:r>
              <a:rPr lang="ru-RU" sz="1250" dirty="0" err="1" smtClean="0"/>
              <a:t>ул</a:t>
            </a:r>
            <a:r>
              <a:rPr lang="ru-RU" sz="1250" dirty="0" smtClean="0"/>
              <a:t> 24,0 млрд </a:t>
            </a:r>
            <a:r>
              <a:rPr lang="ru-RU" sz="1250" dirty="0" err="1" smtClean="0"/>
              <a:t>сум</a:t>
            </a:r>
            <a:r>
              <a:rPr lang="ru-RU" sz="1250" dirty="0" smtClean="0"/>
              <a:t> </a:t>
            </a:r>
            <a:r>
              <a:rPr lang="ru-RU" sz="1250" dirty="0" err="1" smtClean="0"/>
              <a:t>күләмендә</a:t>
            </a:r>
            <a:r>
              <a:rPr lang="ru-RU" sz="1250" dirty="0" smtClean="0"/>
              <a:t> </a:t>
            </a:r>
            <a:r>
              <a:rPr lang="ru-RU" sz="1250" dirty="0" err="1" smtClean="0"/>
              <a:t>фаразлана</a:t>
            </a:r>
            <a:r>
              <a:rPr lang="ru-RU" sz="1250" dirty="0" smtClean="0"/>
              <a:t>. </a:t>
            </a:r>
            <a:r>
              <a:rPr lang="ru-RU" sz="1250" dirty="0" err="1" smtClean="0"/>
              <a:t>Планлаштырган</a:t>
            </a:r>
            <a:r>
              <a:rPr lang="ru-RU" sz="1250" dirty="0" smtClean="0"/>
              <a:t> </a:t>
            </a:r>
            <a:r>
              <a:rPr lang="ru-RU" sz="1250" dirty="0" err="1" smtClean="0"/>
              <a:t>вакытта</a:t>
            </a:r>
            <a:r>
              <a:rPr lang="ru-RU" sz="1250" dirty="0" smtClean="0"/>
              <a:t> </a:t>
            </a:r>
            <a:r>
              <a:rPr lang="ru-RU" sz="1250" dirty="0" err="1" smtClean="0"/>
              <a:t>төп</a:t>
            </a:r>
            <a:r>
              <a:rPr lang="ru-RU" sz="1250" dirty="0" smtClean="0"/>
              <a:t> </a:t>
            </a:r>
            <a:r>
              <a:rPr lang="ru-RU" sz="1250" dirty="0" err="1" smtClean="0"/>
              <a:t>капиталга</a:t>
            </a:r>
            <a:r>
              <a:rPr lang="ru-RU" sz="1250" dirty="0" smtClean="0"/>
              <a:t> </a:t>
            </a:r>
            <a:r>
              <a:rPr lang="ru-RU" sz="1250" dirty="0" err="1" smtClean="0"/>
              <a:t>инвестицияләр</a:t>
            </a:r>
            <a:r>
              <a:rPr lang="ru-RU" sz="1250" dirty="0" smtClean="0"/>
              <a:t> </a:t>
            </a:r>
            <a:r>
              <a:rPr lang="ru-RU" sz="1250" dirty="0" err="1" smtClean="0"/>
              <a:t>фаразы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</a:t>
            </a:r>
            <a:r>
              <a:rPr lang="ru-RU" sz="1250" dirty="0" err="1" smtClean="0"/>
              <a:t>салым</a:t>
            </a:r>
            <a:r>
              <a:rPr lang="ru-RU" sz="1250" dirty="0" smtClean="0"/>
              <a:t> </a:t>
            </a:r>
            <a:r>
              <a:rPr lang="ru-RU" sz="1250" dirty="0" err="1" smtClean="0"/>
              <a:t>хисабы</a:t>
            </a:r>
            <a:r>
              <a:rPr lang="ru-RU" sz="1250" dirty="0" smtClean="0"/>
              <a:t> </a:t>
            </a:r>
            <a:r>
              <a:rPr lang="ru-RU" sz="1250" dirty="0" err="1" smtClean="0"/>
              <a:t>мәгълүматлары</a:t>
            </a:r>
            <a:r>
              <a:rPr lang="ru-RU" sz="1250" dirty="0" smtClean="0"/>
              <a:t> </a:t>
            </a:r>
            <a:r>
              <a:rPr lang="ru-RU" sz="1250" dirty="0" err="1" smtClean="0"/>
              <a:t>исәпкә</a:t>
            </a:r>
            <a:r>
              <a:rPr lang="ru-RU" sz="1250" dirty="0" smtClean="0"/>
              <a:t> </a:t>
            </a:r>
            <a:r>
              <a:rPr lang="ru-RU" sz="1250" dirty="0" err="1" smtClean="0"/>
              <a:t>алынды</a:t>
            </a:r>
            <a:r>
              <a:rPr lang="ru-RU" sz="1250" dirty="0" smtClean="0"/>
              <a:t>. </a:t>
            </a:r>
          </a:p>
          <a:p>
            <a:pPr indent="457200" algn="just"/>
            <a:r>
              <a:rPr lang="ru-RU" sz="1250" dirty="0" err="1" smtClean="0"/>
              <a:t>Җыелма</a:t>
            </a:r>
            <a:r>
              <a:rPr lang="ru-RU" sz="1250" dirty="0" smtClean="0"/>
              <a:t> </a:t>
            </a:r>
            <a:r>
              <a:rPr lang="ru-RU" sz="1250" dirty="0" err="1" smtClean="0"/>
              <a:t>бюджетның</a:t>
            </a:r>
            <a:r>
              <a:rPr lang="ru-RU" sz="1250" dirty="0" smtClean="0"/>
              <a:t> </a:t>
            </a:r>
            <a:r>
              <a:rPr lang="ru-RU" sz="1250" dirty="0" err="1" smtClean="0"/>
              <a:t>чыгымнар</a:t>
            </a:r>
            <a:r>
              <a:rPr lang="ru-RU" sz="1250" dirty="0" smtClean="0"/>
              <a:t> </a:t>
            </a:r>
            <a:r>
              <a:rPr lang="ru-RU" sz="1250" dirty="0" err="1" smtClean="0"/>
              <a:t>буенча</a:t>
            </a:r>
            <a:r>
              <a:rPr lang="ru-RU" sz="1250" dirty="0" smtClean="0"/>
              <a:t> </a:t>
            </a:r>
            <a:r>
              <a:rPr lang="ru-RU" sz="1250" dirty="0" err="1" smtClean="0"/>
              <a:t>фаразын</a:t>
            </a:r>
            <a:r>
              <a:rPr lang="ru-RU" sz="1250" dirty="0" smtClean="0"/>
              <a:t> </a:t>
            </a:r>
            <a:r>
              <a:rPr lang="ru-RU" sz="1250" dirty="0" err="1" smtClean="0"/>
              <a:t>формалаштыру</a:t>
            </a:r>
            <a:r>
              <a:rPr lang="ru-RU" sz="1250" dirty="0" smtClean="0"/>
              <a:t> </a:t>
            </a:r>
            <a:r>
              <a:rPr lang="ru-RU" sz="1250" dirty="0" err="1" smtClean="0"/>
              <a:t>ысуллары</a:t>
            </a:r>
            <a:r>
              <a:rPr lang="ru-RU" sz="1250" dirty="0" smtClean="0"/>
              <a:t> </a:t>
            </a:r>
            <a:r>
              <a:rPr lang="ru-RU" sz="1250" dirty="0" err="1" smtClean="0"/>
              <a:t>турында</a:t>
            </a:r>
            <a:r>
              <a:rPr lang="ru-RU" sz="1250" dirty="0" smtClean="0"/>
              <a:t> </a:t>
            </a:r>
            <a:r>
              <a:rPr lang="ru-RU" sz="1250" dirty="0" err="1" smtClean="0"/>
              <a:t>сөйләгәндә</a:t>
            </a:r>
            <a:r>
              <a:rPr lang="ru-RU" sz="1250" dirty="0" smtClean="0"/>
              <a:t>, </a:t>
            </a:r>
            <a:r>
              <a:rPr lang="ru-RU" sz="1250" dirty="0" err="1" smtClean="0"/>
              <a:t>шунысын</a:t>
            </a:r>
            <a:r>
              <a:rPr lang="ru-RU" sz="1250" dirty="0" smtClean="0"/>
              <a:t> </a:t>
            </a:r>
            <a:r>
              <a:rPr lang="ru-RU" sz="1250" dirty="0" err="1" smtClean="0"/>
              <a:t>билгеләп</a:t>
            </a:r>
            <a:r>
              <a:rPr lang="ru-RU" sz="1250" dirty="0" smtClean="0"/>
              <a:t> </a:t>
            </a:r>
            <a:r>
              <a:rPr lang="ru-RU" sz="1250" dirty="0" err="1" smtClean="0"/>
              <a:t>үтәм</a:t>
            </a:r>
            <a:r>
              <a:rPr lang="ru-RU" sz="1250" dirty="0" smtClean="0"/>
              <a:t>: бюджет Татарстан </a:t>
            </a:r>
            <a:r>
              <a:rPr lang="ru-RU" sz="1250" dirty="0" err="1" smtClean="0"/>
              <a:t>Республикасы</a:t>
            </a:r>
            <a:r>
              <a:rPr lang="ru-RU" sz="1250" dirty="0" smtClean="0"/>
              <a:t> </a:t>
            </a:r>
            <a:r>
              <a:rPr lang="ru-RU" sz="1250" dirty="0" err="1" smtClean="0"/>
              <a:t>Президентының</a:t>
            </a:r>
            <a:r>
              <a:rPr lang="ru-RU" sz="1250" dirty="0" smtClean="0"/>
              <a:t> </a:t>
            </a:r>
            <a:r>
              <a:rPr lang="ru-RU" sz="1250" dirty="0" err="1" smtClean="0"/>
              <a:t>Дәүләт</a:t>
            </a:r>
            <a:r>
              <a:rPr lang="ru-RU" sz="1250" dirty="0" smtClean="0"/>
              <a:t> </a:t>
            </a:r>
            <a:r>
              <a:rPr lang="ru-RU" sz="1250" dirty="0" err="1" smtClean="0"/>
              <a:t>Советына</a:t>
            </a:r>
            <a:r>
              <a:rPr lang="ru-RU" sz="1250" dirty="0" smtClean="0"/>
              <a:t> </a:t>
            </a:r>
            <a:r>
              <a:rPr lang="ru-RU" sz="1250" dirty="0" err="1" smtClean="0"/>
              <a:t>юлламасын</a:t>
            </a:r>
            <a:r>
              <a:rPr lang="ru-RU" sz="1250" dirty="0" smtClean="0"/>
              <a:t> </a:t>
            </a:r>
            <a:r>
              <a:rPr lang="ru-RU" sz="1250" dirty="0" err="1" smtClean="0"/>
              <a:t>тормышка</a:t>
            </a:r>
            <a:r>
              <a:rPr lang="ru-RU" sz="1250" dirty="0" smtClean="0"/>
              <a:t> </a:t>
            </a:r>
            <a:r>
              <a:rPr lang="ru-RU" sz="1250" dirty="0" err="1" smtClean="0"/>
              <a:t>ашыруга</a:t>
            </a:r>
            <a:r>
              <a:rPr lang="ru-RU" sz="1250" dirty="0" smtClean="0"/>
              <a:t> </a:t>
            </a:r>
            <a:r>
              <a:rPr lang="ru-RU" sz="1250" dirty="0" err="1" smtClean="0"/>
              <a:t>юнәлдерелгән</a:t>
            </a:r>
            <a:r>
              <a:rPr lang="ru-RU" sz="1250" dirty="0" smtClean="0"/>
              <a:t>.</a:t>
            </a:r>
          </a:p>
          <a:p>
            <a:pPr indent="457200" algn="just"/>
            <a:r>
              <a:rPr lang="ru-RU" sz="1250" dirty="0" err="1" smtClean="0"/>
              <a:t>Федераль</a:t>
            </a:r>
            <a:r>
              <a:rPr lang="ru-RU" sz="1250" dirty="0" smtClean="0"/>
              <a:t> </a:t>
            </a:r>
            <a:r>
              <a:rPr lang="ru-RU" sz="1250" dirty="0" err="1" smtClean="0"/>
              <a:t>ысуллар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дефлятор </a:t>
            </a:r>
            <a:r>
              <a:rPr lang="ru-RU" sz="1250" dirty="0" err="1" smtClean="0"/>
              <a:t>индекслар</a:t>
            </a:r>
            <a:r>
              <a:rPr lang="ru-RU" sz="1250" dirty="0" smtClean="0"/>
              <a:t> </a:t>
            </a:r>
            <a:r>
              <a:rPr lang="ru-RU" sz="1250" dirty="0" err="1" smtClean="0"/>
              <a:t>нигезендә</a:t>
            </a:r>
            <a:r>
              <a:rPr lang="ru-RU" sz="1250" dirty="0" smtClean="0"/>
              <a:t> </a:t>
            </a:r>
            <a:r>
              <a:rPr lang="ru-RU" sz="1250" dirty="0" err="1" smtClean="0"/>
              <a:t>чыгымнар</a:t>
            </a:r>
            <a:r>
              <a:rPr lang="ru-RU" sz="1250" dirty="0" smtClean="0"/>
              <a:t> </a:t>
            </a:r>
            <a:r>
              <a:rPr lang="ru-RU" sz="1250" dirty="0" err="1" smtClean="0"/>
              <a:t>буенча</a:t>
            </a:r>
            <a:r>
              <a:rPr lang="ru-RU" sz="1250" dirty="0" smtClean="0"/>
              <a:t> </a:t>
            </a:r>
            <a:r>
              <a:rPr lang="ru-RU" sz="1250" dirty="0" err="1" smtClean="0"/>
              <a:t>бюджетны</a:t>
            </a:r>
            <a:r>
              <a:rPr lang="ru-RU" sz="1250" dirty="0" smtClean="0"/>
              <a:t> </a:t>
            </a:r>
            <a:r>
              <a:rPr lang="ru-RU" sz="1250" dirty="0" err="1" smtClean="0"/>
              <a:t>формалаштыруның</a:t>
            </a:r>
            <a:r>
              <a:rPr lang="ru-RU" sz="1250" dirty="0" smtClean="0"/>
              <a:t> </a:t>
            </a:r>
            <a:r>
              <a:rPr lang="ru-RU" sz="1250" dirty="0" err="1" smtClean="0"/>
              <a:t>сценарийлы</a:t>
            </a:r>
            <a:r>
              <a:rPr lang="ru-RU" sz="1250" dirty="0" smtClean="0"/>
              <a:t> </a:t>
            </a:r>
            <a:r>
              <a:rPr lang="ru-RU" sz="1250" dirty="0" err="1" smtClean="0"/>
              <a:t>шартлары</a:t>
            </a:r>
            <a:r>
              <a:rPr lang="ru-RU" sz="1250" dirty="0" smtClean="0"/>
              <a:t> </a:t>
            </a:r>
            <a:r>
              <a:rPr lang="ru-RU" sz="1250" dirty="0" err="1" smtClean="0"/>
              <a:t>барлыкка</a:t>
            </a:r>
            <a:r>
              <a:rPr lang="ru-RU" sz="1250" dirty="0" smtClean="0"/>
              <a:t> </a:t>
            </a:r>
            <a:r>
              <a:rPr lang="ru-RU" sz="1250" dirty="0" err="1" smtClean="0"/>
              <a:t>китерелде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республика </a:t>
            </a:r>
            <a:r>
              <a:rPr lang="ru-RU" sz="1250" dirty="0" err="1" smtClean="0"/>
              <a:t>министрлыкла-ры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</a:t>
            </a:r>
            <a:r>
              <a:rPr lang="ru-RU" sz="1250" dirty="0" err="1" smtClean="0"/>
              <a:t>ведомстволарының</a:t>
            </a:r>
            <a:r>
              <a:rPr lang="ru-RU" sz="1250" dirty="0" smtClean="0"/>
              <a:t>, </a:t>
            </a:r>
            <a:r>
              <a:rPr lang="ru-RU" sz="1250" dirty="0" err="1" smtClean="0"/>
              <a:t>шулай</a:t>
            </a:r>
            <a:r>
              <a:rPr lang="ru-RU" sz="1250" dirty="0" smtClean="0"/>
              <a:t> </a:t>
            </a:r>
            <a:r>
              <a:rPr lang="ru-RU" sz="1250" dirty="0" err="1" smtClean="0"/>
              <a:t>ук</a:t>
            </a:r>
            <a:r>
              <a:rPr lang="ru-RU" sz="1250" dirty="0" smtClean="0"/>
              <a:t> </a:t>
            </a:r>
            <a:r>
              <a:rPr lang="ru-RU" sz="1250" dirty="0" err="1" smtClean="0"/>
              <a:t>муниципаль</a:t>
            </a:r>
            <a:r>
              <a:rPr lang="ru-RU" sz="1250" dirty="0" smtClean="0"/>
              <a:t> </a:t>
            </a:r>
            <a:r>
              <a:rPr lang="ru-RU" sz="1250" dirty="0" err="1" smtClean="0"/>
              <a:t>районнар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</a:t>
            </a:r>
            <a:r>
              <a:rPr lang="ru-RU" sz="1250" dirty="0" err="1" smtClean="0"/>
              <a:t>шәһәр</a:t>
            </a:r>
            <a:r>
              <a:rPr lang="ru-RU" sz="1250" dirty="0" smtClean="0"/>
              <a:t> </a:t>
            </a:r>
            <a:r>
              <a:rPr lang="ru-RU" sz="1250" dirty="0" err="1" smtClean="0"/>
              <a:t>округларының</a:t>
            </a:r>
            <a:r>
              <a:rPr lang="ru-RU" sz="1250" dirty="0" smtClean="0"/>
              <a:t> </a:t>
            </a:r>
            <a:r>
              <a:rPr lang="ru-RU" sz="1250" dirty="0" err="1" smtClean="0"/>
              <a:t>тәкъдим-нәрен</a:t>
            </a:r>
            <a:r>
              <a:rPr lang="ru-RU" sz="1250" dirty="0" smtClean="0"/>
              <a:t> </a:t>
            </a:r>
            <a:r>
              <a:rPr lang="ru-RU" sz="1250" dirty="0" err="1" smtClean="0"/>
              <a:t>карап</a:t>
            </a:r>
            <a:r>
              <a:rPr lang="ru-RU" sz="1250" dirty="0" smtClean="0"/>
              <a:t> </a:t>
            </a:r>
            <a:r>
              <a:rPr lang="ru-RU" sz="1250" dirty="0" err="1" smtClean="0"/>
              <a:t>тикшерү</a:t>
            </a:r>
            <a:r>
              <a:rPr lang="ru-RU" sz="1250" dirty="0" smtClean="0"/>
              <a:t> </a:t>
            </a:r>
            <a:r>
              <a:rPr lang="ru-RU" sz="1250" dirty="0" err="1" smtClean="0"/>
              <a:t>буенча</a:t>
            </a:r>
            <a:r>
              <a:rPr lang="ru-RU" sz="1250" dirty="0" smtClean="0"/>
              <a:t> </a:t>
            </a:r>
            <a:r>
              <a:rPr lang="ru-RU" sz="1250" dirty="0" err="1" smtClean="0"/>
              <a:t>киңәшмәләр</a:t>
            </a:r>
            <a:r>
              <a:rPr lang="ru-RU" sz="1250" dirty="0" smtClean="0"/>
              <a:t> </a:t>
            </a:r>
            <a:r>
              <a:rPr lang="ru-RU" sz="1250" dirty="0" err="1" smtClean="0"/>
              <a:t>уздырылды</a:t>
            </a:r>
            <a:r>
              <a:rPr lang="ru-RU" sz="1250" dirty="0" smtClean="0"/>
              <a:t>.</a:t>
            </a:r>
          </a:p>
          <a:p>
            <a:pPr indent="457200" algn="just"/>
            <a:r>
              <a:rPr lang="ru-RU" sz="1250" dirty="0" err="1" smtClean="0"/>
              <a:t>Башкарылган</a:t>
            </a:r>
            <a:r>
              <a:rPr lang="ru-RU" sz="1250" dirty="0" smtClean="0"/>
              <a:t> </a:t>
            </a:r>
            <a:r>
              <a:rPr lang="ru-RU" sz="1250" dirty="0" err="1" smtClean="0"/>
              <a:t>эш</a:t>
            </a:r>
            <a:r>
              <a:rPr lang="ru-RU" sz="1250" dirty="0" smtClean="0"/>
              <a:t> </a:t>
            </a:r>
            <a:r>
              <a:rPr lang="ru-RU" sz="1250" dirty="0" err="1" smtClean="0"/>
              <a:t>нәтиҗәсендә</a:t>
            </a:r>
            <a:r>
              <a:rPr lang="ru-RU" sz="1250" dirty="0" smtClean="0"/>
              <a:t> Татарстан </a:t>
            </a:r>
            <a:r>
              <a:rPr lang="ru-RU" sz="1250" dirty="0" err="1" smtClean="0"/>
              <a:t>Республикасы</a:t>
            </a:r>
            <a:r>
              <a:rPr lang="ru-RU" sz="1250" dirty="0" smtClean="0"/>
              <a:t> </a:t>
            </a:r>
            <a:r>
              <a:rPr lang="ru-RU" sz="1250" dirty="0" err="1" smtClean="0"/>
              <a:t>Финанс</a:t>
            </a:r>
            <a:r>
              <a:rPr lang="ru-RU" sz="1250" dirty="0" smtClean="0"/>
              <a:t> </a:t>
            </a:r>
            <a:r>
              <a:rPr lang="ru-RU" sz="1250" dirty="0" err="1" smtClean="0"/>
              <a:t>министрлыгы</a:t>
            </a:r>
            <a:r>
              <a:rPr lang="ru-RU" sz="1250" dirty="0" smtClean="0"/>
              <a:t> </a:t>
            </a:r>
            <a:r>
              <a:rPr lang="ru-RU" sz="1250" dirty="0" err="1" smtClean="0"/>
              <a:t>җыелма</a:t>
            </a:r>
            <a:r>
              <a:rPr lang="ru-RU" sz="1250" dirty="0" smtClean="0"/>
              <a:t> </a:t>
            </a:r>
            <a:r>
              <a:rPr lang="ru-RU" sz="1250" dirty="0" err="1" smtClean="0"/>
              <a:t>бюджетны</a:t>
            </a:r>
            <a:r>
              <a:rPr lang="ru-RU" sz="1250" dirty="0" smtClean="0"/>
              <a:t> </a:t>
            </a:r>
            <a:r>
              <a:rPr lang="ru-RU" sz="1250" dirty="0" err="1" smtClean="0"/>
              <a:t>барлыкка</a:t>
            </a:r>
            <a:r>
              <a:rPr lang="ru-RU" sz="1250" dirty="0" smtClean="0"/>
              <a:t> </a:t>
            </a:r>
            <a:r>
              <a:rPr lang="ru-RU" sz="1250" dirty="0" err="1" smtClean="0"/>
              <a:t>китерүче</a:t>
            </a:r>
            <a:r>
              <a:rPr lang="ru-RU" sz="1250" dirty="0" smtClean="0"/>
              <a:t> Татарстан </a:t>
            </a:r>
            <a:r>
              <a:rPr lang="ru-RU" sz="1250" dirty="0" err="1" smtClean="0"/>
              <a:t>Республикасы</a:t>
            </a:r>
            <a:r>
              <a:rPr lang="ru-RU" sz="1250" dirty="0" smtClean="0"/>
              <a:t> бюджеты, </a:t>
            </a:r>
            <a:r>
              <a:rPr lang="ru-RU" sz="1250" dirty="0" err="1" smtClean="0"/>
              <a:t>муниципаль</a:t>
            </a:r>
            <a:r>
              <a:rPr lang="ru-RU" sz="1250" dirty="0" smtClean="0"/>
              <a:t> </a:t>
            </a:r>
            <a:r>
              <a:rPr lang="ru-RU" sz="1250" dirty="0" err="1" smtClean="0"/>
              <a:t>районнар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</a:t>
            </a:r>
            <a:r>
              <a:rPr lang="ru-RU" sz="1250" dirty="0" err="1" smtClean="0"/>
              <a:t>шәһәр</a:t>
            </a:r>
            <a:r>
              <a:rPr lang="ru-RU" sz="1250" dirty="0" smtClean="0"/>
              <a:t> </a:t>
            </a:r>
            <a:r>
              <a:rPr lang="ru-RU" sz="1250" dirty="0" err="1" smtClean="0"/>
              <a:t>округларының</a:t>
            </a:r>
            <a:r>
              <a:rPr lang="ru-RU" sz="1250" dirty="0" smtClean="0"/>
              <a:t> 45 бюджеты, </a:t>
            </a:r>
            <a:r>
              <a:rPr lang="ru-RU" sz="1250" dirty="0" err="1" smtClean="0"/>
              <a:t>җирлекләрнең</a:t>
            </a:r>
            <a:r>
              <a:rPr lang="ru-RU" sz="1250" dirty="0" smtClean="0"/>
              <a:t> 911 бюджеты </a:t>
            </a:r>
            <a:r>
              <a:rPr lang="ru-RU" sz="1250" dirty="0" err="1" smtClean="0"/>
              <a:t>чыгымнары</a:t>
            </a:r>
            <a:r>
              <a:rPr lang="ru-RU" sz="1250" dirty="0" smtClean="0"/>
              <a:t> </a:t>
            </a:r>
            <a:r>
              <a:rPr lang="ru-RU" sz="1250" dirty="0" err="1" smtClean="0"/>
              <a:t>буенча</a:t>
            </a:r>
            <a:r>
              <a:rPr lang="ru-RU" sz="1250" dirty="0" smtClean="0"/>
              <a:t> 2018 – 2020 </a:t>
            </a:r>
            <a:r>
              <a:rPr lang="ru-RU" sz="1250" dirty="0" err="1" smtClean="0"/>
              <a:t>елларга</a:t>
            </a:r>
            <a:r>
              <a:rPr lang="ru-RU" sz="1250" dirty="0" smtClean="0"/>
              <a:t> </a:t>
            </a:r>
            <a:r>
              <a:rPr lang="ru-RU" sz="1250" dirty="0" err="1" smtClean="0"/>
              <a:t>фаразлары</a:t>
            </a:r>
            <a:r>
              <a:rPr lang="ru-RU" sz="1250" dirty="0" smtClean="0"/>
              <a:t> </a:t>
            </a:r>
            <a:r>
              <a:rPr lang="ru-RU" sz="1250" dirty="0" err="1" smtClean="0"/>
              <a:t>төзелде</a:t>
            </a:r>
            <a:r>
              <a:rPr lang="ru-RU" sz="1250" dirty="0" smtClean="0"/>
              <a:t>. </a:t>
            </a:r>
            <a:r>
              <a:rPr lang="ru-RU" sz="1250" dirty="0" err="1" smtClean="0"/>
              <a:t>Муниципаль</a:t>
            </a:r>
            <a:r>
              <a:rPr lang="ru-RU" sz="1250" dirty="0" smtClean="0"/>
              <a:t> </a:t>
            </a:r>
            <a:r>
              <a:rPr lang="ru-RU" sz="1250" dirty="0" err="1" smtClean="0"/>
              <a:t>берәмлекләрнең</a:t>
            </a:r>
            <a:r>
              <a:rPr lang="ru-RU" sz="1250" dirty="0" smtClean="0"/>
              <a:t> </a:t>
            </a:r>
            <a:r>
              <a:rPr lang="ru-RU" sz="1250" dirty="0" err="1" smtClean="0"/>
              <a:t>барлык</a:t>
            </a:r>
            <a:r>
              <a:rPr lang="ru-RU" sz="1250" dirty="0" smtClean="0"/>
              <a:t> </a:t>
            </a:r>
            <a:r>
              <a:rPr lang="ru-RU" sz="1250" dirty="0" err="1" smtClean="0"/>
              <a:t>бюджетлары</a:t>
            </a:r>
            <a:r>
              <a:rPr lang="ru-RU" sz="1250" dirty="0" smtClean="0"/>
              <a:t> </a:t>
            </a:r>
            <a:r>
              <a:rPr lang="ru-RU" sz="1250" dirty="0" err="1" smtClean="0"/>
              <a:t>кытлыксыз</a:t>
            </a:r>
            <a:r>
              <a:rPr lang="ru-RU" sz="1250" dirty="0" smtClean="0"/>
              <a:t> </a:t>
            </a:r>
            <a:r>
              <a:rPr lang="ru-RU" sz="1250" dirty="0" err="1" smtClean="0"/>
              <a:t>дип</a:t>
            </a:r>
            <a:r>
              <a:rPr lang="ru-RU" sz="1250" dirty="0" smtClean="0"/>
              <a:t> </a:t>
            </a:r>
            <a:r>
              <a:rPr lang="ru-RU" sz="1250" dirty="0" err="1" smtClean="0"/>
              <a:t>фаразлана</a:t>
            </a:r>
            <a:r>
              <a:rPr lang="ru-RU" sz="1250" dirty="0" smtClean="0"/>
              <a:t>.</a:t>
            </a:r>
          </a:p>
          <a:p>
            <a:pPr indent="457200" algn="just"/>
            <a:r>
              <a:rPr lang="ru-RU" sz="1250" dirty="0" smtClean="0"/>
              <a:t>Татарстан </a:t>
            </a:r>
            <a:r>
              <a:rPr lang="ru-RU" sz="1250" dirty="0" err="1" smtClean="0"/>
              <a:t>Республикасы</a:t>
            </a:r>
            <a:r>
              <a:rPr lang="ru-RU" sz="1250" dirty="0" smtClean="0"/>
              <a:t> Президенты </a:t>
            </a:r>
            <a:r>
              <a:rPr lang="ru-RU" sz="1250" dirty="0" err="1" smtClean="0"/>
              <a:t>юлламасында</a:t>
            </a:r>
            <a:r>
              <a:rPr lang="ru-RU" sz="1250" dirty="0" smtClean="0"/>
              <a:t> </a:t>
            </a:r>
            <a:r>
              <a:rPr lang="ru-RU" sz="1250" dirty="0" err="1" smtClean="0"/>
              <a:t>куелган</a:t>
            </a:r>
            <a:r>
              <a:rPr lang="ru-RU" sz="1250" dirty="0" smtClean="0"/>
              <a:t> </a:t>
            </a:r>
            <a:r>
              <a:rPr lang="ru-RU" sz="1250" dirty="0" err="1" smtClean="0"/>
              <a:t>бурычларны</a:t>
            </a:r>
            <a:r>
              <a:rPr lang="ru-RU" sz="1250" dirty="0" smtClean="0"/>
              <a:t> </a:t>
            </a:r>
            <a:r>
              <a:rPr lang="ru-RU" sz="1250" dirty="0" err="1" smtClean="0"/>
              <a:t>хәл</a:t>
            </a:r>
            <a:r>
              <a:rPr lang="ru-RU" sz="1250" dirty="0" smtClean="0"/>
              <a:t> </a:t>
            </a:r>
            <a:r>
              <a:rPr lang="ru-RU" sz="1250" dirty="0" err="1" smtClean="0"/>
              <a:t>итү</a:t>
            </a:r>
            <a:r>
              <a:rPr lang="ru-RU" sz="1250" dirty="0" smtClean="0"/>
              <a:t> </a:t>
            </a:r>
            <a:r>
              <a:rPr lang="ru-RU" sz="1250" dirty="0" err="1" smtClean="0"/>
              <a:t>буенча</a:t>
            </a:r>
            <a:r>
              <a:rPr lang="ru-RU" sz="1250" dirty="0" smtClean="0"/>
              <a:t> </a:t>
            </a:r>
            <a:r>
              <a:rPr lang="ru-RU" sz="1250" dirty="0" err="1" smtClean="0"/>
              <a:t>бюджетларның</a:t>
            </a:r>
            <a:r>
              <a:rPr lang="ru-RU" sz="1250" dirty="0" smtClean="0"/>
              <a:t> </a:t>
            </a:r>
            <a:r>
              <a:rPr lang="ru-RU" sz="1250" dirty="0" err="1" smtClean="0"/>
              <a:t>чыгымнарын</a:t>
            </a:r>
            <a:r>
              <a:rPr lang="ru-RU" sz="1250" dirty="0" smtClean="0"/>
              <a:t> </a:t>
            </a:r>
            <a:r>
              <a:rPr lang="ru-RU" sz="1250" dirty="0" err="1" smtClean="0"/>
              <a:t>сыйфатлаучы</a:t>
            </a:r>
            <a:r>
              <a:rPr lang="ru-RU" sz="1250" dirty="0" smtClean="0"/>
              <a:t> </a:t>
            </a:r>
            <a:r>
              <a:rPr lang="ru-RU" sz="1250" dirty="0" err="1" smtClean="0"/>
              <a:t>аерым</a:t>
            </a:r>
            <a:r>
              <a:rPr lang="ru-RU" sz="1250" dirty="0" smtClean="0"/>
              <a:t> </a:t>
            </a:r>
            <a:r>
              <a:rPr lang="ru-RU" sz="1250" dirty="0" err="1" smtClean="0"/>
              <a:t>тендеция-ләрне</a:t>
            </a:r>
            <a:r>
              <a:rPr lang="ru-RU" sz="1250" dirty="0" smtClean="0"/>
              <a:t> </a:t>
            </a:r>
            <a:r>
              <a:rPr lang="ru-RU" sz="1250" dirty="0" err="1" smtClean="0"/>
              <a:t>билгеләп</a:t>
            </a:r>
            <a:r>
              <a:rPr lang="ru-RU" sz="1250" dirty="0" smtClean="0"/>
              <a:t> </a:t>
            </a:r>
            <a:r>
              <a:rPr lang="ru-RU" sz="1250" dirty="0" err="1" smtClean="0"/>
              <a:t>үтәм</a:t>
            </a:r>
            <a:r>
              <a:rPr lang="ru-RU" sz="1250" dirty="0" smtClean="0"/>
              <a:t>.</a:t>
            </a:r>
          </a:p>
          <a:p>
            <a:pPr indent="457200" algn="just"/>
            <a:r>
              <a:rPr lang="ru-RU" sz="1250" dirty="0" err="1" smtClean="0"/>
              <a:t>Беренче</a:t>
            </a:r>
            <a:r>
              <a:rPr lang="ru-RU" sz="1250" dirty="0" smtClean="0"/>
              <a:t> </a:t>
            </a:r>
            <a:r>
              <a:rPr lang="ru-RU" sz="1250" dirty="0" err="1" smtClean="0"/>
              <a:t>чираттагы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</a:t>
            </a:r>
            <a:r>
              <a:rPr lang="ru-RU" sz="1250" dirty="0" err="1" smtClean="0"/>
              <a:t>социаль</a:t>
            </a:r>
            <a:r>
              <a:rPr lang="ru-RU" sz="1250" dirty="0" smtClean="0"/>
              <a:t> </a:t>
            </a:r>
            <a:r>
              <a:rPr lang="ru-RU" sz="1250" dirty="0" err="1" smtClean="0"/>
              <a:t>әһәмияткә</a:t>
            </a:r>
            <a:r>
              <a:rPr lang="ru-RU" sz="1250" dirty="0" smtClean="0"/>
              <a:t> </a:t>
            </a:r>
            <a:r>
              <a:rPr lang="ru-RU" sz="1250" dirty="0" err="1" smtClean="0"/>
              <a:t>ия</a:t>
            </a:r>
            <a:r>
              <a:rPr lang="ru-RU" sz="1250" dirty="0" smtClean="0"/>
              <a:t> </a:t>
            </a:r>
            <a:r>
              <a:rPr lang="ru-RU" sz="1250" dirty="0" err="1" smtClean="0"/>
              <a:t>чыгымнар</a:t>
            </a:r>
            <a:r>
              <a:rPr lang="ru-RU" sz="1250" dirty="0" smtClean="0"/>
              <a:t> арта. 2018 </a:t>
            </a:r>
            <a:r>
              <a:rPr lang="ru-RU" sz="1250" dirty="0" err="1" smtClean="0"/>
              <a:t>елга</a:t>
            </a:r>
            <a:r>
              <a:rPr lang="ru-RU" sz="1250" dirty="0" smtClean="0"/>
              <a:t> план </a:t>
            </a:r>
            <a:r>
              <a:rPr lang="ru-RU" sz="1250" dirty="0" err="1" smtClean="0"/>
              <a:t>бюджетында</a:t>
            </a:r>
            <a:r>
              <a:rPr lang="ru-RU" sz="1250" dirty="0" smtClean="0"/>
              <a:t> </a:t>
            </a:r>
            <a:r>
              <a:rPr lang="ru-RU" sz="1250" dirty="0" err="1" smtClean="0"/>
              <a:t>алар</a:t>
            </a:r>
            <a:r>
              <a:rPr lang="ru-RU" sz="1250" dirty="0" smtClean="0"/>
              <a:t> 1,5га </a:t>
            </a:r>
            <a:r>
              <a:rPr lang="ru-RU" sz="1250" dirty="0" err="1" smtClean="0"/>
              <a:t>артып</a:t>
            </a:r>
            <a:r>
              <a:rPr lang="ru-RU" sz="1250" dirty="0" smtClean="0"/>
              <a:t>, </a:t>
            </a:r>
            <a:r>
              <a:rPr lang="ru-RU" sz="1250" dirty="0" err="1" smtClean="0"/>
              <a:t>чыгымнарның</a:t>
            </a:r>
            <a:r>
              <a:rPr lang="ru-RU" sz="1250" dirty="0" smtClean="0"/>
              <a:t> </a:t>
            </a:r>
            <a:r>
              <a:rPr lang="ru-RU" sz="1250" dirty="0" err="1" smtClean="0"/>
              <a:t>гомуми</a:t>
            </a:r>
            <a:r>
              <a:rPr lang="ru-RU" sz="1250" dirty="0" smtClean="0"/>
              <a:t> </a:t>
            </a:r>
            <a:r>
              <a:rPr lang="ru-RU" sz="1250" dirty="0" err="1" smtClean="0"/>
              <a:t>күләменең</a:t>
            </a:r>
            <a:r>
              <a:rPr lang="ru-RU" sz="1250" dirty="0" smtClean="0"/>
              <a:t> 71,6 </a:t>
            </a:r>
            <a:r>
              <a:rPr lang="ru-RU" sz="1250" dirty="0" err="1" smtClean="0"/>
              <a:t>процентын</a:t>
            </a:r>
            <a:r>
              <a:rPr lang="ru-RU" sz="1250" dirty="0" smtClean="0"/>
              <a:t> </a:t>
            </a:r>
            <a:r>
              <a:rPr lang="ru-RU" sz="1250" dirty="0" err="1" smtClean="0"/>
              <a:t>тәшкил</a:t>
            </a:r>
            <a:r>
              <a:rPr lang="ru-RU" sz="1250" dirty="0" smtClean="0"/>
              <a:t> </a:t>
            </a:r>
            <a:r>
              <a:rPr lang="ru-RU" sz="1250" dirty="0" err="1" smtClean="0"/>
              <a:t>итәчәк</a:t>
            </a:r>
            <a:r>
              <a:rPr lang="ru-RU" sz="1250" dirty="0" smtClean="0"/>
              <a:t>.</a:t>
            </a:r>
          </a:p>
          <a:p>
            <a:pPr indent="457200" algn="just"/>
            <a:r>
              <a:rPr lang="ru-RU" sz="1250" dirty="0" smtClean="0"/>
              <a:t>2018 – 2020 </a:t>
            </a:r>
            <a:r>
              <a:rPr lang="ru-RU" sz="1250" dirty="0" err="1" smtClean="0"/>
              <a:t>елларда</a:t>
            </a:r>
            <a:r>
              <a:rPr lang="ru-RU" sz="1250" dirty="0" smtClean="0"/>
              <a:t> Татарстан </a:t>
            </a:r>
            <a:r>
              <a:rPr lang="ru-RU" sz="1250" dirty="0" err="1" smtClean="0"/>
              <a:t>Республикасы</a:t>
            </a:r>
            <a:r>
              <a:rPr lang="ru-RU" sz="1250" dirty="0" smtClean="0"/>
              <a:t> </a:t>
            </a:r>
            <a:r>
              <a:rPr lang="ru-RU" sz="1250" dirty="0" err="1" smtClean="0"/>
              <a:t>карары</a:t>
            </a:r>
            <a:r>
              <a:rPr lang="ru-RU" sz="1250" dirty="0" smtClean="0"/>
              <a:t> </a:t>
            </a:r>
            <a:r>
              <a:rPr lang="ru-RU" sz="1250" dirty="0" err="1" smtClean="0"/>
              <a:t>белән</a:t>
            </a:r>
            <a:r>
              <a:rPr lang="ru-RU" sz="1250" dirty="0" smtClean="0"/>
              <a:t>, </a:t>
            </a:r>
            <a:r>
              <a:rPr lang="ru-RU" sz="1250" dirty="0" err="1" smtClean="0"/>
              <a:t>социаль-мәдәният</a:t>
            </a:r>
            <a:r>
              <a:rPr lang="ru-RU" sz="1250" dirty="0" smtClean="0"/>
              <a:t> </a:t>
            </a:r>
            <a:r>
              <a:rPr lang="ru-RU" sz="1250" dirty="0" err="1" smtClean="0"/>
              <a:t>өлкәсе</a:t>
            </a:r>
            <a:r>
              <a:rPr lang="ru-RU" sz="1250" dirty="0" smtClean="0"/>
              <a:t> </a:t>
            </a:r>
            <a:r>
              <a:rPr lang="ru-RU" sz="1250" dirty="0" err="1" smtClean="0"/>
              <a:t>объектларын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</a:t>
            </a:r>
            <a:r>
              <a:rPr lang="ru-RU" sz="1250" dirty="0" err="1" smtClean="0"/>
              <a:t>җәмәгать</a:t>
            </a:r>
            <a:r>
              <a:rPr lang="ru-RU" sz="1250" dirty="0" smtClean="0"/>
              <a:t> </a:t>
            </a:r>
            <a:r>
              <a:rPr lang="ru-RU" sz="1250" dirty="0" err="1" smtClean="0"/>
              <a:t>инфраструктурасын</a:t>
            </a:r>
            <a:r>
              <a:rPr lang="ru-RU" sz="1250" dirty="0" smtClean="0"/>
              <a:t> </a:t>
            </a:r>
            <a:r>
              <a:rPr lang="ru-RU" sz="1250" dirty="0" err="1" smtClean="0"/>
              <a:t>төзүне</a:t>
            </a:r>
            <a:r>
              <a:rPr lang="ru-RU" sz="1250" dirty="0" smtClean="0"/>
              <a:t> </a:t>
            </a:r>
            <a:r>
              <a:rPr lang="ru-RU" sz="1250" dirty="0" err="1" smtClean="0"/>
              <a:t>һәм</a:t>
            </a:r>
            <a:r>
              <a:rPr lang="ru-RU" sz="1250" dirty="0" smtClean="0"/>
              <a:t> капиталь </a:t>
            </a:r>
            <a:r>
              <a:rPr lang="ru-RU" sz="1250" dirty="0" err="1" smtClean="0"/>
              <a:t>төзекләндерүне</a:t>
            </a:r>
            <a:r>
              <a:rPr lang="ru-RU" sz="1250" dirty="0" smtClean="0"/>
              <a:t> </a:t>
            </a:r>
            <a:r>
              <a:rPr lang="ru-RU" sz="1250" dirty="0" err="1" smtClean="0"/>
              <a:t>моннан</a:t>
            </a:r>
            <a:r>
              <a:rPr lang="ru-RU" sz="1250" dirty="0" smtClean="0"/>
              <a:t> </a:t>
            </a:r>
            <a:r>
              <a:rPr lang="ru-RU" sz="1250" dirty="0" err="1" smtClean="0"/>
              <a:t>алдагы</a:t>
            </a:r>
            <a:r>
              <a:rPr lang="ru-RU" sz="1250" dirty="0" smtClean="0"/>
              <a:t> </a:t>
            </a:r>
            <a:r>
              <a:rPr lang="ru-RU" sz="1250" dirty="0" err="1" smtClean="0"/>
              <a:t>елларда</a:t>
            </a:r>
            <a:r>
              <a:rPr lang="ru-RU" sz="1250" dirty="0" smtClean="0"/>
              <a:t> </a:t>
            </a:r>
            <a:r>
              <a:rPr lang="ru-RU" sz="1250" dirty="0" err="1" smtClean="0"/>
              <a:t>башланган</a:t>
            </a:r>
            <a:r>
              <a:rPr lang="ru-RU" sz="1250" dirty="0" smtClean="0"/>
              <a:t> </a:t>
            </a:r>
            <a:r>
              <a:rPr lang="ru-RU" sz="1250" dirty="0" err="1" smtClean="0"/>
              <a:t>финанслауны</a:t>
            </a:r>
            <a:r>
              <a:rPr lang="ru-RU" sz="1250" dirty="0" smtClean="0"/>
              <a:t> </a:t>
            </a:r>
            <a:r>
              <a:rPr lang="ru-RU" sz="1250" dirty="0" err="1" smtClean="0"/>
              <a:t>дәвам</a:t>
            </a:r>
            <a:r>
              <a:rPr lang="ru-RU" sz="1250" dirty="0" smtClean="0"/>
              <a:t> </a:t>
            </a:r>
            <a:r>
              <a:rPr lang="ru-RU" sz="1250" dirty="0" err="1" smtClean="0"/>
              <a:t>иттерү</a:t>
            </a:r>
            <a:r>
              <a:rPr lang="ru-RU" sz="1250" dirty="0" smtClean="0"/>
              <a:t> </a:t>
            </a:r>
            <a:r>
              <a:rPr lang="ru-RU" sz="1250" dirty="0" err="1" smtClean="0"/>
              <a:t>тәкъдим</a:t>
            </a:r>
            <a:r>
              <a:rPr lang="ru-RU" sz="1250" dirty="0" smtClean="0"/>
              <a:t> </a:t>
            </a:r>
            <a:r>
              <a:rPr lang="ru-RU" sz="1250" dirty="0" err="1" smtClean="0"/>
              <a:t>ителә</a:t>
            </a:r>
            <a:r>
              <a:rPr lang="ru-RU" sz="1250" dirty="0" smtClean="0"/>
              <a:t>.</a:t>
            </a:r>
          </a:p>
          <a:p>
            <a:pPr indent="457200" algn="just"/>
            <a:r>
              <a:rPr lang="ru-RU" sz="1250" dirty="0" err="1" smtClean="0"/>
              <a:t>Берничә</a:t>
            </a:r>
            <a:r>
              <a:rPr lang="ru-RU" sz="1250" dirty="0" smtClean="0"/>
              <a:t> ел </a:t>
            </a:r>
            <a:r>
              <a:rPr lang="ru-RU" sz="1250" dirty="0" err="1" smtClean="0"/>
              <a:t>дәвамында</a:t>
            </a:r>
            <a:r>
              <a:rPr lang="ru-RU" sz="1250" dirty="0" smtClean="0"/>
              <a:t> </a:t>
            </a:r>
            <a:r>
              <a:rPr lang="ru-RU" sz="1250" dirty="0" err="1" smtClean="0"/>
              <a:t>гамәлдә</a:t>
            </a:r>
            <a:r>
              <a:rPr lang="ru-RU" sz="1250" dirty="0" smtClean="0"/>
              <a:t> </a:t>
            </a:r>
            <a:r>
              <a:rPr lang="ru-RU" sz="1250" dirty="0" err="1" smtClean="0"/>
              <a:t>булучы</a:t>
            </a:r>
            <a:r>
              <a:rPr lang="ru-RU" sz="1250" dirty="0" smtClean="0"/>
              <a:t> </a:t>
            </a:r>
            <a:r>
              <a:rPr lang="ru-RU" sz="1250" dirty="0" err="1" smtClean="0"/>
              <a:t>республикакүләм</a:t>
            </a:r>
            <a:r>
              <a:rPr lang="ru-RU" sz="1250" dirty="0" smtClean="0"/>
              <a:t> </a:t>
            </a:r>
            <a:r>
              <a:rPr lang="ru-RU" sz="1250" dirty="0" err="1" smtClean="0"/>
              <a:t>социаль</a:t>
            </a:r>
            <a:r>
              <a:rPr lang="ru-RU" sz="1250" dirty="0" smtClean="0"/>
              <a:t> </a:t>
            </a:r>
            <a:r>
              <a:rPr lang="ru-RU" sz="1250" dirty="0" err="1" smtClean="0"/>
              <a:t>әһәмияткә</a:t>
            </a:r>
            <a:r>
              <a:rPr lang="ru-RU" sz="1250" dirty="0" smtClean="0"/>
              <a:t> </a:t>
            </a:r>
            <a:r>
              <a:rPr lang="ru-RU" sz="1250" dirty="0" err="1" smtClean="0"/>
              <a:t>ия</a:t>
            </a:r>
            <a:r>
              <a:rPr lang="ru-RU" sz="1250" dirty="0" smtClean="0"/>
              <a:t> </a:t>
            </a:r>
            <a:r>
              <a:rPr lang="ru-RU" sz="1250" dirty="0" err="1" smtClean="0"/>
              <a:t>чараларны</a:t>
            </a:r>
            <a:r>
              <a:rPr lang="ru-RU" sz="1250" dirty="0" smtClean="0"/>
              <a:t> </a:t>
            </a:r>
            <a:r>
              <a:rPr lang="ru-RU" sz="1250" dirty="0" err="1" smtClean="0"/>
              <a:t>дәвам</a:t>
            </a:r>
            <a:r>
              <a:rPr lang="ru-RU" sz="1250" dirty="0" smtClean="0"/>
              <a:t> </a:t>
            </a:r>
            <a:r>
              <a:rPr lang="ru-RU" sz="1250" dirty="0" err="1" smtClean="0"/>
              <a:t>иттерү</a:t>
            </a:r>
            <a:r>
              <a:rPr lang="ru-RU" sz="1250" dirty="0" smtClean="0"/>
              <a:t> </a:t>
            </a:r>
            <a:r>
              <a:rPr lang="ru-RU" sz="1250" dirty="0" err="1" smtClean="0"/>
              <a:t>планлаштырыла</a:t>
            </a:r>
            <a:r>
              <a:rPr lang="ru-RU" sz="1250" dirty="0" smtClean="0"/>
              <a:t>, </a:t>
            </a:r>
            <a:r>
              <a:rPr lang="ru-RU" sz="1250" dirty="0" err="1" smtClean="0"/>
              <a:t>гомуми</a:t>
            </a:r>
            <a:r>
              <a:rPr lang="ru-RU" sz="1250" dirty="0" smtClean="0"/>
              <a:t> </a:t>
            </a:r>
            <a:r>
              <a:rPr lang="ru-RU" sz="1250" dirty="0" err="1" smtClean="0"/>
              <a:t>күләме</a:t>
            </a:r>
            <a:r>
              <a:rPr lang="ru-RU" sz="1250" dirty="0" smtClean="0"/>
              <a:t> – 5,7 млрд </a:t>
            </a:r>
            <a:r>
              <a:rPr lang="ru-RU" sz="1250" dirty="0" err="1" smtClean="0"/>
              <a:t>сум</a:t>
            </a:r>
            <a:r>
              <a:rPr lang="ru-RU" sz="1250" dirty="0" smtClean="0"/>
              <a:t>.</a:t>
            </a:r>
          </a:p>
          <a:p>
            <a:pPr indent="457200" algn="just"/>
            <a:r>
              <a:rPr lang="ru-RU" sz="1250" dirty="0" err="1" smtClean="0"/>
              <a:t>Шулай</a:t>
            </a:r>
            <a:r>
              <a:rPr lang="ru-RU" sz="1250" dirty="0" smtClean="0"/>
              <a:t> </a:t>
            </a:r>
            <a:r>
              <a:rPr lang="ru-RU" sz="1250" dirty="0" err="1" smtClean="0"/>
              <a:t>ук</a:t>
            </a:r>
            <a:r>
              <a:rPr lang="ru-RU" sz="1250" dirty="0" smtClean="0"/>
              <a:t> 2018 – 2020 </a:t>
            </a:r>
            <a:r>
              <a:rPr lang="ru-RU" sz="1250" dirty="0" err="1" smtClean="0"/>
              <a:t>еллар</a:t>
            </a:r>
            <a:r>
              <a:rPr lang="ru-RU" sz="1250" dirty="0" smtClean="0"/>
              <a:t> </a:t>
            </a:r>
            <a:r>
              <a:rPr lang="ru-RU" sz="1250" dirty="0" err="1" smtClean="0"/>
              <a:t>бюджетында</a:t>
            </a:r>
            <a:r>
              <a:rPr lang="ru-RU" sz="1250" dirty="0" smtClean="0"/>
              <a:t> </a:t>
            </a:r>
            <a:r>
              <a:rPr lang="ru-RU" sz="1250" dirty="0" err="1" smtClean="0"/>
              <a:t>федераль</a:t>
            </a:r>
            <a:r>
              <a:rPr lang="ru-RU" sz="1250" dirty="0" smtClean="0"/>
              <a:t> </a:t>
            </a:r>
            <a:r>
              <a:rPr lang="ru-RU" sz="1250" dirty="0" err="1" smtClean="0"/>
              <a:t>программаларны</a:t>
            </a:r>
            <a:r>
              <a:rPr lang="ru-RU" sz="1250" dirty="0" smtClean="0"/>
              <a:t> </a:t>
            </a:r>
            <a:r>
              <a:rPr lang="ru-RU" sz="1250" dirty="0" err="1" smtClean="0"/>
              <a:t>финанслашуга</a:t>
            </a:r>
            <a:r>
              <a:rPr lang="ru-RU" sz="1250" dirty="0" smtClean="0"/>
              <a:t>, </a:t>
            </a:r>
            <a:r>
              <a:rPr lang="ru-RU" sz="1250" dirty="0" err="1" smtClean="0"/>
              <a:t>яңа</a:t>
            </a:r>
            <a:r>
              <a:rPr lang="ru-RU" sz="1250" dirty="0" smtClean="0"/>
              <a:t> бюджет </a:t>
            </a:r>
            <a:r>
              <a:rPr lang="ru-RU" sz="1250" dirty="0" err="1" smtClean="0"/>
              <a:t>учреждениеләрен</a:t>
            </a:r>
            <a:r>
              <a:rPr lang="ru-RU" sz="1250" dirty="0" smtClean="0"/>
              <a:t> </a:t>
            </a:r>
            <a:r>
              <a:rPr lang="ru-RU" sz="1250" dirty="0" err="1" smtClean="0"/>
              <a:t>сафка</a:t>
            </a:r>
            <a:r>
              <a:rPr lang="ru-RU" sz="1250" dirty="0" smtClean="0"/>
              <a:t> </a:t>
            </a:r>
            <a:r>
              <a:rPr lang="ru-RU" sz="1250" dirty="0" err="1" smtClean="0"/>
              <a:t>кертүгә</a:t>
            </a:r>
            <a:r>
              <a:rPr lang="ru-RU" sz="1250" dirty="0" smtClean="0"/>
              <a:t> </a:t>
            </a:r>
            <a:r>
              <a:rPr lang="ru-RU" sz="1250" dirty="0" err="1" smtClean="0"/>
              <a:t>акча</a:t>
            </a:r>
            <a:r>
              <a:rPr lang="ru-RU" sz="1250" dirty="0" smtClean="0"/>
              <a:t> </a:t>
            </a:r>
            <a:r>
              <a:rPr lang="ru-RU" sz="1250" dirty="0" err="1" smtClean="0"/>
              <a:t>средстволары</a:t>
            </a:r>
            <a:r>
              <a:rPr lang="ru-RU" sz="1250" dirty="0" smtClean="0"/>
              <a:t> </a:t>
            </a:r>
            <a:r>
              <a:rPr lang="ru-RU" sz="1250" dirty="0" err="1" smtClean="0"/>
              <a:t>күздә</a:t>
            </a:r>
            <a:r>
              <a:rPr lang="ru-RU" sz="1250" dirty="0" smtClean="0"/>
              <a:t> </a:t>
            </a:r>
            <a:r>
              <a:rPr lang="ru-RU" sz="1250" dirty="0" err="1" smtClean="0"/>
              <a:t>тотыла</a:t>
            </a:r>
            <a:r>
              <a:rPr lang="ru-RU" sz="1250" dirty="0" smtClean="0"/>
              <a:t>.</a:t>
            </a:r>
          </a:p>
          <a:p>
            <a:pPr indent="457200" algn="just"/>
            <a:r>
              <a:rPr lang="ru-RU" sz="1250" dirty="0" err="1" smtClean="0"/>
              <a:t>Чыгымнарны</a:t>
            </a:r>
            <a:r>
              <a:rPr lang="ru-RU" sz="1250" dirty="0" smtClean="0"/>
              <a:t> </a:t>
            </a:r>
            <a:r>
              <a:rPr lang="ru-RU" sz="1250" dirty="0" err="1" smtClean="0"/>
              <a:t>дәүләт</a:t>
            </a:r>
            <a:r>
              <a:rPr lang="ru-RU" sz="1250" dirty="0" smtClean="0"/>
              <a:t> </a:t>
            </a:r>
            <a:r>
              <a:rPr lang="ru-RU" sz="1250" dirty="0" err="1" smtClean="0"/>
              <a:t>программалары</a:t>
            </a:r>
            <a:r>
              <a:rPr lang="ru-RU" sz="1250" dirty="0" smtClean="0"/>
              <a:t> </a:t>
            </a:r>
            <a:r>
              <a:rPr lang="ru-RU" sz="1250" dirty="0" err="1" smtClean="0"/>
              <a:t>буенча</a:t>
            </a:r>
            <a:r>
              <a:rPr lang="ru-RU" sz="1250" dirty="0" smtClean="0"/>
              <a:t> </a:t>
            </a:r>
            <a:r>
              <a:rPr lang="ru-RU" sz="1250" dirty="0" err="1" smtClean="0"/>
              <a:t>бүлү</a:t>
            </a:r>
            <a:r>
              <a:rPr lang="ru-RU" sz="1250" dirty="0" smtClean="0"/>
              <a:t> </a:t>
            </a:r>
            <a:r>
              <a:rPr lang="ru-RU" sz="1250" dirty="0" err="1" smtClean="0"/>
              <a:t>дәвам</a:t>
            </a:r>
            <a:r>
              <a:rPr lang="ru-RU" sz="1250" dirty="0" smtClean="0"/>
              <a:t> </a:t>
            </a:r>
            <a:r>
              <a:rPr lang="ru-RU" sz="1250" dirty="0" err="1" smtClean="0"/>
              <a:t>иттереләчәк</a:t>
            </a:r>
            <a:r>
              <a:rPr lang="ru-RU" sz="1250" dirty="0" smtClean="0"/>
              <a:t>. Республика бюджеты </a:t>
            </a:r>
            <a:r>
              <a:rPr lang="ru-RU" sz="1250" dirty="0" err="1" smtClean="0"/>
              <a:t>проектында</a:t>
            </a:r>
            <a:r>
              <a:rPr lang="ru-RU" sz="1250" dirty="0" smtClean="0"/>
              <a:t> </a:t>
            </a:r>
            <a:r>
              <a:rPr lang="ru-RU" sz="1250" dirty="0" err="1" smtClean="0"/>
              <a:t>алар</a:t>
            </a:r>
            <a:r>
              <a:rPr lang="ru-RU" sz="1250" dirty="0" smtClean="0"/>
              <a:t> </a:t>
            </a:r>
            <a:r>
              <a:rPr lang="ru-RU" sz="1250" dirty="0" err="1" smtClean="0"/>
              <a:t>чыгымнар</a:t>
            </a:r>
            <a:r>
              <a:rPr lang="ru-RU" sz="1250" dirty="0" smtClean="0"/>
              <a:t> </a:t>
            </a:r>
            <a:r>
              <a:rPr lang="ru-RU" sz="1250" dirty="0" err="1" smtClean="0"/>
              <a:t>күләменең</a:t>
            </a:r>
            <a:r>
              <a:rPr lang="ru-RU" sz="1250" dirty="0" smtClean="0"/>
              <a:t> 90 проценты </a:t>
            </a:r>
            <a:r>
              <a:rPr lang="ru-RU" sz="1250" dirty="0" err="1" smtClean="0"/>
              <a:t>чамасын</a:t>
            </a:r>
            <a:r>
              <a:rPr lang="ru-RU" sz="1250" dirty="0" smtClean="0"/>
              <a:t> </a:t>
            </a:r>
            <a:r>
              <a:rPr lang="ru-RU" sz="1250" dirty="0" err="1" smtClean="0"/>
              <a:t>тәшкил</a:t>
            </a:r>
            <a:r>
              <a:rPr lang="ru-RU" sz="1250" dirty="0" smtClean="0"/>
              <a:t> </a:t>
            </a:r>
            <a:r>
              <a:rPr lang="ru-RU" sz="1250" dirty="0" err="1" smtClean="0"/>
              <a:t>итә</a:t>
            </a:r>
            <a:r>
              <a:rPr lang="ru-RU" sz="1250" dirty="0" smtClean="0"/>
              <a:t>.</a:t>
            </a:r>
          </a:p>
          <a:p>
            <a:pPr indent="457200"/>
            <a:endParaRPr lang="ru-RU" sz="1300" dirty="0"/>
          </a:p>
          <a:p>
            <a:pPr indent="450215" algn="just">
              <a:spcAft>
                <a:spcPts val="0"/>
              </a:spcAft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6803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567234"/>
              </p:ext>
            </p:extLst>
          </p:nvPr>
        </p:nvGraphicFramePr>
        <p:xfrm>
          <a:off x="545705" y="970255"/>
          <a:ext cx="8386072" cy="57872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08132"/>
                <a:gridCol w="795588"/>
                <a:gridCol w="795588"/>
                <a:gridCol w="795588"/>
                <a:gridCol w="795588"/>
                <a:gridCol w="795588"/>
              </a:tblGrid>
              <a:tr h="82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Целевые 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тепловой энергии в многоквартирных домах (в расчете на 1 кв. метр общей площади), Гкал/кв.м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0,201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электрической энергии в многоквартирных домах (в расчете на 1 кв. метр общей площади), кВт x ч/кв.м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расход электрической энергии в системах уличного освещения на 1 кв. метр освещаемой площади, кВт x ч/кв.м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потерь тепловой энергии при ее передаче в общем объеме переданной тепловой энергии,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благоустроенных территорий общественного пространства,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поселений и городских округов, в которых приняты правила землепользования и застройки, в общем количестве поселений и городских округов,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Ввод жилья, тыс.кв. метров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Общая площадь жилых помещений, приходящаяся в среднем на одного жителя Республики Татарстан, кв. метров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Коэффициент доступности жилья (соотношение средней рыночной стоимости стандартной квартиры общей площадью 54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кв.м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 среднего годового совокупного денежного дохода семьи, состоящей из 3 человек), лет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вес введенной общей площади жилых домов по отношению к общей площади жилищного фонда,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ввода арендного жилья в общем объеме ввода жилья по Республике Татарстан,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Предельное количество процедур, необходимых для получения разрешения на строительство эталонного объекта капитального строительства непроизводственного назначения,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36139" y="68876"/>
            <a:ext cx="7943850" cy="740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en-US" altLang="ru-RU" sz="14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Республики </a:t>
            </a:r>
            <a:r>
              <a:rPr lang="ru-RU" sz="1400" b="1" dirty="0">
                <a:solidFill>
                  <a:prstClr val="black"/>
                </a:solidFill>
              </a:rPr>
              <a:t>Татарстан </a:t>
            </a:r>
            <a:r>
              <a:rPr lang="ru-RU" sz="1400" b="1" dirty="0" smtClean="0">
                <a:solidFill>
                  <a:prstClr val="black"/>
                </a:solidFill>
              </a:rPr>
              <a:t>«Обеспечение качественным жильем и услугами жилищно-коммунального хозяйства населения Республики Татарстан </a:t>
            </a:r>
            <a:r>
              <a:rPr lang="ru-RU" sz="1400" b="1" dirty="0">
                <a:solidFill>
                  <a:prstClr val="black"/>
                </a:solidFill>
              </a:rPr>
              <a:t>на 2014-2020 </a:t>
            </a:r>
            <a:r>
              <a:rPr lang="ru-RU" sz="1400" b="1" dirty="0" smtClean="0">
                <a:solidFill>
                  <a:prstClr val="black"/>
                </a:solidFill>
              </a:rPr>
              <a:t>годы»</a:t>
            </a:r>
            <a:r>
              <a:rPr lang="en-US" sz="1400" b="1" dirty="0" smtClean="0">
                <a:solidFill>
                  <a:prstClr val="black"/>
                </a:solidFill>
              </a:rPr>
              <a:t> (</a:t>
            </a:r>
            <a:r>
              <a:rPr lang="ru-RU" sz="1400" b="1" dirty="0" smtClean="0">
                <a:solidFill>
                  <a:prstClr val="black"/>
                </a:solidFill>
              </a:rPr>
              <a:t>продолжение)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36139" y="68876"/>
            <a:ext cx="7943850" cy="740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en-US" altLang="ru-RU" sz="14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Республики </a:t>
            </a:r>
            <a:r>
              <a:rPr lang="ru-RU" sz="1400" b="1" dirty="0">
                <a:solidFill>
                  <a:prstClr val="black"/>
                </a:solidFill>
              </a:rPr>
              <a:t>Татарстан </a:t>
            </a:r>
            <a:r>
              <a:rPr lang="ru-RU" sz="1400" b="1" dirty="0" smtClean="0">
                <a:solidFill>
                  <a:prstClr val="black"/>
                </a:solidFill>
              </a:rPr>
              <a:t>«Обеспечение качественным жильем и услугами жилищно-коммунального хозяйства населения Республики Татарстан </a:t>
            </a:r>
            <a:r>
              <a:rPr lang="ru-RU" sz="1400" b="1" dirty="0">
                <a:solidFill>
                  <a:prstClr val="black"/>
                </a:solidFill>
              </a:rPr>
              <a:t>на 2014-2020 </a:t>
            </a:r>
            <a:r>
              <a:rPr lang="ru-RU" sz="1400" b="1" dirty="0" smtClean="0">
                <a:solidFill>
                  <a:prstClr val="black"/>
                </a:solidFill>
              </a:rPr>
              <a:t>годы»</a:t>
            </a:r>
            <a:r>
              <a:rPr lang="en-US" sz="1400" b="1" dirty="0" smtClean="0">
                <a:solidFill>
                  <a:prstClr val="black"/>
                </a:solidFill>
              </a:rPr>
              <a:t> (</a:t>
            </a:r>
            <a:r>
              <a:rPr lang="ru-RU" sz="1400" b="1" dirty="0" smtClean="0">
                <a:solidFill>
                  <a:prstClr val="black"/>
                </a:solidFill>
              </a:rPr>
              <a:t>окончание)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39927"/>
              </p:ext>
            </p:extLst>
          </p:nvPr>
        </p:nvGraphicFramePr>
        <p:xfrm>
          <a:off x="545705" y="970255"/>
          <a:ext cx="8386072" cy="45784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08132"/>
                <a:gridCol w="795588"/>
                <a:gridCol w="795588"/>
                <a:gridCol w="795588"/>
                <a:gridCol w="795588"/>
                <a:gridCol w="795588"/>
              </a:tblGrid>
              <a:tr h="4436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Целевые 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2016 </a:t>
                      </a:r>
                      <a:r>
                        <a:rPr lang="ru-RU" sz="1200" b="1" u="none" strike="noStrike" dirty="0">
                          <a:effectLst/>
                        </a:rPr>
                        <a:t>год (факт)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200" b="1" u="none" strike="noStrike" dirty="0">
                          <a:effectLst/>
                        </a:rPr>
                        <a:t>год (план)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2019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2020 </a:t>
                      </a:r>
                      <a:r>
                        <a:rPr lang="ru-RU" sz="1200" b="1" u="none" strike="noStrike" dirty="0">
                          <a:effectLst/>
                        </a:rPr>
                        <a:t>год (прогноз)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79" marR="3679" marT="367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Предельный срок прохождения всех процедур, необходимых для получения разрешения на строительство эталонного объекта капитального строительства непроизводственного назначения, дней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убыточных предприятий строительства в общем количестве предприятий строительства,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убыточных организаций жилищно-коммунального хозяйства,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27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заемных средств в общем объеме капитальных вложений в системы теплоснабжения, водоснабжения, водоотведения и очистки сточных вод,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многодетных семей, получивших жилые помещения и улучшивших жилищные условия в отчетном году, в общем числе многодетных семей, состоящих на учете в качестве нуждающихся в жилых помещениях,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проведенных плановых проверок от числа запланированных,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9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33317"/>
            <a:ext cx="794385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5. </a:t>
            </a:r>
            <a:r>
              <a:rPr lang="ru-RU" b="1" dirty="0">
                <a:solidFill>
                  <a:prstClr val="black"/>
                </a:solidFill>
              </a:rPr>
              <a:t>Государственная программа «Содействие занятости населения Республики Татарстан на 2014 – 2020 годы»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1952" y="1589938"/>
            <a:ext cx="4340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0000"/>
                </a:solidFill>
              </a:rPr>
              <a:t>Цели</a:t>
            </a:r>
            <a:r>
              <a:rPr lang="ru-RU" sz="1600" b="1" u="sng" dirty="0">
                <a:solidFill>
                  <a:srgbClr val="000000"/>
                </a:solidFill>
              </a:rPr>
              <a:t>: 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ru-RU" sz="1600" dirty="0" smtClean="0">
                <a:solidFill>
                  <a:srgbClr val="000000"/>
                </a:solidFill>
              </a:rPr>
              <a:t>Содействие </a:t>
            </a:r>
            <a:r>
              <a:rPr lang="ru-RU" sz="1600" dirty="0">
                <a:solidFill>
                  <a:srgbClr val="000000"/>
                </a:solidFill>
              </a:rPr>
              <a:t>реализации прав граждан на полную, продуктивную занятость, а также обеспечение кадрами экономики Республики Татарстан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97282" name="Picture 2" descr="http://www.dcz.gov.ua/img/announcephoto?announceId=413675&amp;imageType=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1" y="961539"/>
            <a:ext cx="3570821" cy="218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83584"/>
              </p:ext>
            </p:extLst>
          </p:nvPr>
        </p:nvGraphicFramePr>
        <p:xfrm>
          <a:off x="723743" y="3537941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581,2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141,8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388 752,6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415 700,9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440 983,3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4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113704"/>
            <a:ext cx="794385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b="1" dirty="0" smtClean="0">
                <a:solidFill>
                  <a:prstClr val="black"/>
                </a:solidFill>
              </a:rPr>
              <a:t>«</a:t>
            </a:r>
            <a:r>
              <a:rPr lang="ru-RU" b="1" dirty="0">
                <a:solidFill>
                  <a:prstClr val="black"/>
                </a:solidFill>
              </a:rPr>
              <a:t>Содействие занятости населения Республики Татарстан на 2014 – 2020 годы»</a:t>
            </a:r>
            <a:endParaRPr lang="ru-RU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41730"/>
              </p:ext>
            </p:extLst>
          </p:nvPr>
        </p:nvGraphicFramePr>
        <p:xfrm>
          <a:off x="542925" y="982244"/>
          <a:ext cx="8382000" cy="52212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998580"/>
                <a:gridCol w="876684"/>
                <a:gridCol w="876684"/>
                <a:gridCol w="876684"/>
                <a:gridCol w="876684"/>
                <a:gridCol w="876684"/>
              </a:tblGrid>
              <a:tr h="434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общей безработицы в среднем за год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методологии Международной организации труда, %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Уровень регистрируемой безработицы на конец года, %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Коэффициент напряженности на рынке труда на конец года,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человек/вакансию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пострадавших на производстве из расчета на 1000 работающих,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0,94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2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молодежи в возрасте от 16 до 29 лет в составе безработных граждан, 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558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выпускников образовательных организаций профессионального образования, трудоустроившихся по специальности в первый год после окончания обучения, в общей численности выпускников образовательных организаций профессионального образования, процентов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110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выпускников образовательных организаций высшего образования, трудоустроившихся по специальности в первый год после окончания обучения, в общей численности выпускников указанных организаций, процентов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54,5</a:t>
                      </a: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4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258983" y="1557583"/>
            <a:ext cx="466395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prstClr val="black"/>
                </a:solidFill>
                <a:ea typeface="Times New Roman" panose="02020603050405020304" pitchFamily="18" charset="0"/>
              </a:rPr>
              <a:t>Срок реализации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: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2014 - 2020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годы</a:t>
            </a:r>
            <a:b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</a:br>
            <a:endParaRPr lang="ru-RU" altLang="ru-RU" sz="1600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u="sng" dirty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Повышение качества и результативности противодействия преступности, охраны общественного порядка и обеспечения общественной безопасности в Республике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Татарстан</a:t>
            </a:r>
            <a:endParaRPr lang="ru-RU" altLang="ru-RU" sz="16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33317"/>
            <a:ext cx="794385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6. </a:t>
            </a: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Государственная программа "Обеспечение общественного порядка и противодействие преступности в Республике Татарстан на 2014 – 2020 годы"</a:t>
            </a:r>
          </a:p>
        </p:txBody>
      </p:sp>
      <p:pic>
        <p:nvPicPr>
          <p:cNvPr id="98306" name="Picture 2" descr="http://izhevsk-news.net/img/20140827/571a607215808ec62cb4fee47aca09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26" y="1313868"/>
            <a:ext cx="3224636" cy="23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86756"/>
              </p:ext>
            </p:extLst>
          </p:nvPr>
        </p:nvGraphicFramePr>
        <p:xfrm>
          <a:off x="752319" y="3841774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074,1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408,9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958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452,4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020 913,4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000,4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2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33317"/>
            <a:ext cx="7943850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"Обеспечение общественного порядка и противодействие преступности в Республике Татарстан на 2014 – 2020 годы"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41314"/>
              </p:ext>
            </p:extLst>
          </p:nvPr>
        </p:nvGraphicFramePr>
        <p:xfrm>
          <a:off x="542925" y="1524851"/>
          <a:ext cx="8453435" cy="415246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09624"/>
                <a:gridCol w="817636"/>
                <a:gridCol w="1025235"/>
                <a:gridCol w="1025235"/>
                <a:gridCol w="1025235"/>
                <a:gridCol w="1025235"/>
                <a:gridCol w="1025235"/>
              </a:tblGrid>
              <a:tr h="762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b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b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(динамика) преступлений, совершенных на 100 тыс. населения, единиц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 на 100 человек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316,0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306,0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296,0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286,0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лиц, погибших в ДТП, человек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566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33450" algn="l"/>
                        </a:tabLs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расследованных тяжких и особо тяжких преступлений от общего количества расследованных наркопреступлений, процентов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41105" y="1432611"/>
            <a:ext cx="546366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Срок реализации</a:t>
            </a:r>
            <a:r>
              <a:rPr lang="ru-RU" altLang="ru-RU" sz="1600" b="1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: 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2014 - 2020 годы</a:t>
            </a:r>
            <a:endParaRPr lang="en-US" altLang="ru-RU" sz="1600" dirty="0" smtClean="0">
              <a:solidFill>
                <a:prstClr val="black"/>
              </a:solidFill>
              <a:latin typeface="Arial"/>
              <a:ea typeface="Calibri" panose="020F0502020204030204" pitchFamily="34" charset="0"/>
            </a:endParaRPr>
          </a:p>
          <a:p>
            <a:pPr indent="0"/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Цель</a:t>
            </a:r>
            <a:r>
              <a:rPr lang="ru-RU" altLang="ru-RU" sz="1600" b="1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: 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</a:rPr>
              <a:t>Минимизация социального, экономического и экологического ущерба, наносимого населению, экономике и природной среде, от чрезвычайных ситуаций природного и техногенного характера, пожаров и происшествий на водных объектах.</a:t>
            </a: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4" y="46106"/>
            <a:ext cx="7943850" cy="868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7. Государственная  программа «Защита </a:t>
            </a:r>
            <a:r>
              <a:rPr lang="ru-RU" altLang="ru-RU" sz="1500" b="1" dirty="0">
                <a:solidFill>
                  <a:prstClr val="black"/>
                </a:solidFill>
                <a:ea typeface="Calibri" panose="020F0502020204030204" pitchFamily="34" charset="0"/>
              </a:rPr>
              <a:t>населения и территорий от чрезвычайных ситуаций, обеспечение пожарной безопасности и безопасности людей на водных объектах в Республике Татарстан»</a:t>
            </a:r>
            <a:endParaRPr lang="ru-RU" altLang="ru-RU" sz="15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19" y="1339824"/>
            <a:ext cx="2768739" cy="207655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5040"/>
              </p:ext>
            </p:extLst>
          </p:nvPr>
        </p:nvGraphicFramePr>
        <p:xfrm>
          <a:off x="752319" y="3841774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298 848,1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480,2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729,7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071,5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368,1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00074" y="46106"/>
            <a:ext cx="7943850" cy="868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prstClr val="black"/>
                </a:solidFill>
                <a:ea typeface="Calibri" panose="020F0502020204030204" pitchFamily="34" charset="0"/>
              </a:rPr>
              <a:t>Индикаторы государственной программы «</a:t>
            </a:r>
            <a:r>
              <a:rPr lang="ru-RU" altLang="ru-RU" sz="1500" b="1" dirty="0" smtClean="0">
                <a:solidFill>
                  <a:prstClr val="black"/>
                </a:solidFill>
                <a:ea typeface="Calibri" panose="020F0502020204030204" pitchFamily="34" charset="0"/>
              </a:rPr>
              <a:t>Защита </a:t>
            </a:r>
            <a:r>
              <a:rPr lang="ru-RU" altLang="ru-RU" sz="1500" b="1" dirty="0">
                <a:solidFill>
                  <a:prstClr val="black"/>
                </a:solidFill>
                <a:ea typeface="Calibri" panose="020F0502020204030204" pitchFamily="34" charset="0"/>
              </a:rPr>
              <a:t>населения и территорий от чрезвычайных ситуаций, обеспечение пожарной безопасности и безопасности людей на водных объектах в Республике Татарстан»</a:t>
            </a:r>
            <a:endParaRPr lang="ru-RU" altLang="ru-RU" sz="15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5075"/>
              </p:ext>
            </p:extLst>
          </p:nvPr>
        </p:nvGraphicFramePr>
        <p:xfrm>
          <a:off x="726476" y="1482676"/>
          <a:ext cx="8065832" cy="28742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79450"/>
                <a:gridCol w="534962"/>
                <a:gridCol w="890284"/>
                <a:gridCol w="890284"/>
                <a:gridCol w="890284"/>
                <a:gridCol w="890284"/>
                <a:gridCol w="890284"/>
              </a:tblGrid>
              <a:tr h="345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5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Уровень </a:t>
                      </a:r>
                      <a:r>
                        <a:rPr lang="ru-RU" sz="1400" dirty="0" smtClean="0">
                          <a:effectLst/>
                        </a:rPr>
                        <a:t>готовности Министерства по делам гражданской обороны и чрезвычайным ситуациям Республики Татарстан к реагированию на чрезвычайные ситуации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населенных пунктов, обеспеченных нормативным временем </a:t>
                      </a:r>
                      <a:r>
                        <a:rPr lang="ru-RU" sz="14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прибывания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всех видов пожарной охраны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99,87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99,87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99,93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99,93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99,96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281" marR="5628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858567" y="1508585"/>
            <a:ext cx="498074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  <a:r>
              <a:rPr lang="en-US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Удовлетворение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текущих и формирование новых потребностей жителей Республики Татарстан в сфере культуры, искусства и кинематографии, повышение привлекательности учреждений культуры, искусства и кинематографии для жителей и гостей республики</a:t>
            </a:r>
            <a:r>
              <a:rPr lang="en-US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8. </a:t>
            </a:r>
            <a:r>
              <a:rPr lang="ru-RU" b="1" dirty="0">
                <a:solidFill>
                  <a:prstClr val="black"/>
                </a:solidFill>
              </a:rPr>
              <a:t>Государственная программа "Развитие культуры Республики Татарстан на 2014 – 2020 годы"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505" y="1430689"/>
            <a:ext cx="2952750" cy="197167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600375"/>
              </p:ext>
            </p:extLst>
          </p:nvPr>
        </p:nvGraphicFramePr>
        <p:xfrm>
          <a:off x="692029" y="3821677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10 790 851,70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642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505,9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914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518,0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836,9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5 137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312,2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98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b="1" dirty="0" smtClean="0">
                <a:solidFill>
                  <a:prstClr val="black"/>
                </a:solidFill>
              </a:rPr>
              <a:t>"</a:t>
            </a:r>
            <a:r>
              <a:rPr lang="ru-RU" b="1" dirty="0">
                <a:solidFill>
                  <a:prstClr val="black"/>
                </a:solidFill>
              </a:rPr>
              <a:t>Развитие культуры Республики Татарстан на 2014 – 2020 годы"</a:t>
            </a:r>
            <a:endParaRPr lang="ru-RU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30530"/>
              </p:ext>
            </p:extLst>
          </p:nvPr>
        </p:nvGraphicFramePr>
        <p:xfrm>
          <a:off x="542925" y="1163160"/>
          <a:ext cx="8474840" cy="5067191"/>
        </p:xfrm>
        <a:graphic>
          <a:graphicData uri="http://schemas.openxmlformats.org/drawingml/2006/table">
            <a:tbl>
              <a:tblPr/>
              <a:tblGrid>
                <a:gridCol w="3413720"/>
                <a:gridCol w="1012224"/>
                <a:gridCol w="1012224"/>
                <a:gridCol w="1012224"/>
                <a:gridCol w="1012224"/>
                <a:gridCol w="1012224"/>
              </a:tblGrid>
              <a:tr h="360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11" marR="7511" marT="751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7511" marR="7511" marT="751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7511" marR="7511" marT="751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511" marR="7511" marT="751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511" marR="7511" marT="751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511" marR="7511" marT="7511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числа посещений музеев в отчетном периоде к предыдущему периоду, 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80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числа выставок из собственных фондов, открытых в отчетном периоде, к предыдущему периоду, 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Средняя заполняемость залов на стационарных площадках,%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новых постановок в общем количестве спектаклей,%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общедоступных библиотек, подключенных к сети Интернет,%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Число зрителей концертных организаций, тыс. человек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новых концертных программ в общем количестве концертных программ, 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национальных фильмов в общем объеме кинопроката, 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53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Темпы прироста числа посетителей киномероприятий, %</a:t>
                      </a:r>
                    </a:p>
                  </a:txBody>
                  <a:tcPr marL="72000" marR="72000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6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886700" y="5953125"/>
            <a:ext cx="1257300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28080"/>
              </p:ext>
            </p:extLst>
          </p:nvPr>
        </p:nvGraphicFramePr>
        <p:xfrm>
          <a:off x="514350" y="2244158"/>
          <a:ext cx="6343650" cy="4256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4" name="Image" r:id="rId3" imgW="7606080" imgH="5104440" progId="Photoshop.Image.16">
                  <p:embed/>
                </p:oleObj>
              </mc:Choice>
              <mc:Fallback>
                <p:oleObj name="Image" r:id="rId3" imgW="7606080" imgH="510444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4350" y="2244158"/>
                        <a:ext cx="6343650" cy="4256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95873" y="38173"/>
            <a:ext cx="8088112" cy="574747"/>
          </a:xfrm>
        </p:spPr>
        <p:txBody>
          <a:bodyPr/>
          <a:lstStyle/>
          <a:p>
            <a:r>
              <a:rPr lang="ru-RU" dirty="0" smtClean="0"/>
              <a:t>О Республике Татарстан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612920"/>
            <a:ext cx="85147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Расположение</a:t>
            </a:r>
            <a:r>
              <a:rPr lang="ru-RU" b="1" dirty="0">
                <a:solidFill>
                  <a:schemeClr val="accent3"/>
                </a:solidFill>
              </a:rPr>
              <a:t>: </a:t>
            </a:r>
            <a:r>
              <a:rPr lang="ru-RU" dirty="0"/>
              <a:t>в центре Российской Федерации, на Восточно-европейской равнине, в месте слияния рек Волги и Камы.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Площадь</a:t>
            </a:r>
            <a:r>
              <a:rPr lang="ru-RU" dirty="0"/>
              <a:t>: </a:t>
            </a:r>
            <a:r>
              <a:rPr lang="ru-RU" dirty="0" smtClean="0"/>
              <a:t>67 836,2 </a:t>
            </a:r>
            <a:r>
              <a:rPr lang="ru-RU" dirty="0" err="1"/>
              <a:t>кв.км</a:t>
            </a:r>
            <a:r>
              <a:rPr lang="ru-RU" dirty="0"/>
              <a:t>.</a:t>
            </a:r>
          </a:p>
          <a:p>
            <a:r>
              <a:rPr lang="ru-RU" b="1" dirty="0" smtClean="0">
                <a:solidFill>
                  <a:schemeClr val="accent3"/>
                </a:solidFill>
              </a:rPr>
              <a:t>Население: </a:t>
            </a:r>
            <a:r>
              <a:rPr lang="ru-RU" dirty="0"/>
              <a:t>3 </a:t>
            </a:r>
            <a:r>
              <a:rPr lang="ru-RU" dirty="0" smtClean="0"/>
              <a:t>885,3 тысяч человек</a:t>
            </a:r>
            <a:endParaRPr lang="ru-RU" dirty="0"/>
          </a:p>
          <a:p>
            <a:r>
              <a:rPr lang="ru-RU" b="1" dirty="0">
                <a:solidFill>
                  <a:schemeClr val="accent3"/>
                </a:solidFill>
              </a:rPr>
              <a:t>Столица: </a:t>
            </a:r>
            <a:r>
              <a:rPr lang="ru-RU" dirty="0"/>
              <a:t>г. Казань (797 км. от Москвы, 1 млн. </a:t>
            </a:r>
            <a:r>
              <a:rPr lang="ru-RU" dirty="0" smtClean="0"/>
              <a:t>232 </a:t>
            </a:r>
            <a:r>
              <a:rPr lang="ru-RU" dirty="0"/>
              <a:t>тыс. человек).</a:t>
            </a:r>
          </a:p>
        </p:txBody>
      </p:sp>
      <p:pic>
        <p:nvPicPr>
          <p:cNvPr id="51202" name="Picture 2" descr="https://content.foto.my.mail.ru/inbox/y-logic/_blogs/i-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17" y="5665787"/>
            <a:ext cx="1555750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162800" y="2244158"/>
            <a:ext cx="1621185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Городских округа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62800" y="3262163"/>
            <a:ext cx="1621185" cy="113806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43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Муниципальных района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9719" y="4538512"/>
            <a:ext cx="1614267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911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Поселений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7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78664" y="1757277"/>
            <a:ext cx="45743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altLang="ru-RU" sz="1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уровня экологической безопасности граждан, сохранение и рациональное использование природных ресурсов Республики Татарстан</a:t>
            </a: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2756" y="154138"/>
            <a:ext cx="7880212" cy="698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9. Государственная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 Республики Татарстан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«Охрана окружающей среды, воспроизводство и использование природных ресурсов Республики Татарстан на 2014-2020 годы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6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16682"/>
              </p:ext>
            </p:extLst>
          </p:nvPr>
        </p:nvGraphicFramePr>
        <p:xfrm>
          <a:off x="692029" y="3821677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737,3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529 503,2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806,1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971,2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303,3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9" y="1117739"/>
            <a:ext cx="3048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9118" y="72033"/>
            <a:ext cx="7943850" cy="69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Республики 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Татарстан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«Охрана окружающей среды, воспроизводство и использование природных ресурсов Республики Татарстан на 2014-2020 годы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151999"/>
              </p:ext>
            </p:extLst>
          </p:nvPr>
        </p:nvGraphicFramePr>
        <p:xfrm>
          <a:off x="509119" y="931798"/>
          <a:ext cx="8514303" cy="5493741"/>
        </p:xfrm>
        <a:graphic>
          <a:graphicData uri="http://schemas.openxmlformats.org/drawingml/2006/table">
            <a:tbl>
              <a:tblPr/>
              <a:tblGrid>
                <a:gridCol w="5290978"/>
                <a:gridCol w="644665"/>
                <a:gridCol w="644665"/>
                <a:gridCol w="644665"/>
                <a:gridCol w="644665"/>
                <a:gridCol w="644665"/>
              </a:tblGrid>
              <a:tr h="291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муниципальных районов (городских округов), охваченных территориальной системой наблюдения за состоянием окружающей среды, единиц.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подтвержденности прогнозов и предупреждений о неблагоприятных явлениях (тенденциях), связанных с состоянием окружающей среды, ее загрязнением,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93-95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93-95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93-95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93-95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93-95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крупных городов Республики Татарстан, охваченных сводными расчетами загрязнения атмосферного воздуха,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населения Республики Татарстан, имеющего доступ к достоверной информации о состоянии окружающей среды,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населения от общего числа жителей Республики Татарстан, принимающих участие в природоохранных, эколого-просветительских мероприятиях,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целевых материалов по экологической тематике, размещенных в печатных, электронных СМИ и транслируемых на городских, республиканских каналах,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вторичных ресурсов, извлеченных в процессе раздельного сбора и обработки (сортировки) ТКО, от общего количества образовавшихся ТКО,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обследованных затопленных плавсредств, расположенных в акватории Куйбышевского и Нижнекамского водохранилища на территории Республики Татарстан,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площади территории, охваченной новыми данными геологических, гидрогеологических и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геоэкологических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исследований к общей площади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выпусков номеров журнала «Георесурсы» тиражом 1000 экз.,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выявленных перспективных участков общераспространенных полезных ископаемых, участков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площади территории, охваченной мониторингом геологической среды, к общей площади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0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количества муниципальных районов Республики Татарстан, охваченных мониторингом опасных экзогенных геологических процессов (ОЭГП), к количеству муниципальных районов Республики Татарстан, подверженных негативному влиянию ОЭГП,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утвержденных эксплуатационных запасов подземных вод и их прогнозных эксплуатационных ресурсов,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водозаборных сооружений, оснащенных системами учета воды, к общему количеству водозаборных сооружений,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26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9118" y="72033"/>
            <a:ext cx="7943850" cy="69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Республики Татарстан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pPr algn="ctr">
              <a:lnSpc>
                <a:spcPts val="1400"/>
              </a:lnSpc>
            </a:pP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среды, воспроизводство и использование природных ресурсов Республики Татарстан на 2014-2020 годы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(продолжение)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99004"/>
              </p:ext>
            </p:extLst>
          </p:nvPr>
        </p:nvGraphicFramePr>
        <p:xfrm>
          <a:off x="499070" y="851414"/>
          <a:ext cx="8544443" cy="5934430"/>
        </p:xfrm>
        <a:graphic>
          <a:graphicData uri="http://schemas.openxmlformats.org/drawingml/2006/table">
            <a:tbl>
              <a:tblPr/>
              <a:tblGrid>
                <a:gridCol w="5309708"/>
                <a:gridCol w="646947"/>
                <a:gridCol w="646947"/>
                <a:gridCol w="646947"/>
                <a:gridCol w="646947"/>
                <a:gridCol w="646947"/>
              </a:tblGrid>
              <a:tr h="25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r>
                        <a:rPr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6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водопользователей, осуществляющих использование водных объектов на основании предоставленных в установленном порядке прав пользования, к общему количеству пользователей, осуществление водопользования которыми предусматривает приобретение прав пользования водными объектами,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63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величины фактического поступления в бюджетную систему Российской Федерации сумм платы за пользование водными объектами к утвержденным плановым значениям сумм платы за пользование водными объектами, находящимися в федеральной собственности,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гидротехнических сооружений с неудовлетворительным и опасным уровнем безопасности, приведенных в безопасное техническое состояние, единиц.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гидротехнических сооружений с неудовлетворительным и опасным уровнем безопасности, приведенных в безопасное техническое состояние,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Численность населения, экологические условия проживания которого будут улучшены в результате реализации мероприятий по восстановлению и экологической реабилитации водных объектов, человек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256193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выемки донных отложений в результате мероприятий по восстановлению и экологической реабилитации водных объектов, кв.километров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136,1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 работ по восстановлению и экологической реабилитации водных объектов, тыс.кв.км.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площади Республики Татарстан, занятой особо охраняемыми природными территориями всех уровней, в общей площади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площади Республики Татарстан, занятой особо охраняемыми природными территориями регионального и местного значения,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выявленных и пресеченных нарушений на особо охраняемых природных территориях Республики Татарстан, единиц.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видов, занесенных в Красную книгу Республики Татарстан, переведенных в более «низкую» категорию редкости,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видов, занесенных в Красную книгу Республики Татарстан,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видов, выведенных из Красной книги Республики Татарстан,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1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изданий по вопросам особо охраняемых природных территорий,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38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учащихся, охваченных лекциями и иными публичными мероприятиями по вопросам ООПТ, человек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0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видов охотничьих ресурсов, по которым ведется мониторинг численности, в общем количестве видов охотничьих ресурсов, обитающих на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9118" y="72033"/>
            <a:ext cx="7943850" cy="69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Республики Татарстан</a:t>
            </a:r>
          </a:p>
          <a:p>
            <a:pPr algn="ctr">
              <a:lnSpc>
                <a:spcPts val="1400"/>
              </a:lnSpc>
            </a:pP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среды, воспроизводство и использование природных ресурсов Республики Татарстан на 2014-2020 годы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(продолжение)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089034"/>
              </p:ext>
            </p:extLst>
          </p:nvPr>
        </p:nvGraphicFramePr>
        <p:xfrm>
          <a:off x="529839" y="881559"/>
          <a:ext cx="8523722" cy="5927188"/>
        </p:xfrm>
        <a:graphic>
          <a:graphicData uri="http://schemas.openxmlformats.org/drawingml/2006/table">
            <a:tbl>
              <a:tblPr/>
              <a:tblGrid>
                <a:gridCol w="5288987"/>
                <a:gridCol w="646947"/>
                <a:gridCol w="646947"/>
                <a:gridCol w="646947"/>
                <a:gridCol w="646947"/>
                <a:gridCol w="646947"/>
              </a:tblGrid>
              <a:tr h="110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выявленных нарушений в сфере федерального государственного охотничьего надзора, по которым вынесены постановления о привлечении к ответственности, к общему количеству установленных фактов нарушений,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площади охотничьих угодий, на которых проведено внутрихозяйственное охотустройство, в общей площади охотничьих угодий,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Площадь акватории, очищенной от брошенных орудий лова (вылова), кв.км.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исходящих документов в сфере экологического нормирования, касающегося государственного регулирования негативного воздействия на окружающую среду,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количества зарегистрированных обращений в области охраны окружающей среды при планировании хозяйственной и иной деятельности, территориального планировании и государственной экологической экспертизы и количества подготовленных согласований и проведенных государственных экологических экспертиз,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автотранспортных средств с повышенным содержанием загрязняющих веществ в отработавших газах в общем количестве проверенных автомобилей,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рекультивируемых земель,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загрязненных (без очистки) сточных вод в общем объеме водоотведения,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уловленных и обезвреженных загрязняющих атмосферный воздух веществ в общем количестве отходящих загрязняющих веществ от стационарных источников,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количества отчетов о результатах геологоразведочных работ и количества проведенных государственных экспертиз,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фактического объема поисково-разведочного бурения нефтяных скважин к запланированному,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фактического объема эксплуатационного бурения нефтяных скважин к запланированному,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количества удовлетворенных заявок на предоставление геологической информации к общему количеству обращений,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выявленных нарушений в сфере федерального государственного охотничьего надзора, по которым вынесены постановления о привлечении к ответственности, к общему количеству установленных фактов нарушений,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7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площади охотничьих угодий, на которых проведено внутрихозяйственное охотустройство, в общей площади охотничьих угодий,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26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9118" y="72033"/>
            <a:ext cx="7943850" cy="69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Республики Татарстан</a:t>
            </a:r>
          </a:p>
          <a:p>
            <a:pPr algn="ctr">
              <a:lnSpc>
                <a:spcPts val="1400"/>
              </a:lnSpc>
            </a:pP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среды, воспроизводство и использование природных ресурсов Республики Татарстан на 2014-2020 годы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(окончание)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48859"/>
              </p:ext>
            </p:extLst>
          </p:nvPr>
        </p:nvGraphicFramePr>
        <p:xfrm>
          <a:off x="509118" y="701730"/>
          <a:ext cx="8544443" cy="6051910"/>
        </p:xfrm>
        <a:graphic>
          <a:graphicData uri="http://schemas.openxmlformats.org/drawingml/2006/table">
            <a:tbl>
              <a:tblPr/>
              <a:tblGrid>
                <a:gridCol w="5309708"/>
                <a:gridCol w="646947"/>
                <a:gridCol w="646947"/>
                <a:gridCol w="646947"/>
                <a:gridCol w="646947"/>
                <a:gridCol w="646947"/>
              </a:tblGrid>
              <a:tr h="266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36000" marR="36000" marT="149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7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Ежегодный утвержденный баланс запасов общераспространенных полезных ископаемых Республики Татарстан, (ежегодно до 2020 г.)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количества выданных лицензий к количеству рассмотренных заявлений на получение права пользования недрами с целью геологического изучения, разведки и добычи полезных ископаемых,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величины фактического поступления в бюджет Республики Татарстан разовых платежей за пользование недрами при наступлении определенных событий, оговоренных в лицензии, при пользовании недрами на территории Российской Федерации по участкам недр, содержащим общераспространенные полезные ископаемые, или участкам недр местного значения к утвержденным плановым значениям,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устраненных нарушений из числа выявленных нарушений в сфере природопользования и охраны окружающей среды,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94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отобранных проб внешней среды (вода, воздух и почва),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9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проведённых лабораторных анализов отобранных проб внешней среды (вода, воздух и почва), штук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64470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Государственного заказа на управление в сфере охраны окружающей среды и природопользования,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3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выполненных Министерством экологии и природных ресурсов Республики Татарстан в установленные контрольные сроки поручений Президента Республики Татарстан, Премьер-министра Республики Татарстан, Руководителя Аппарата Президента Республики Татарстан, заместителей Премьер-министра Республики Татарстан в общем объеме поручений, для которых указанными лицами установлен срок выполнения, процентов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917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выполненных Министерством экологии и природных ресурсов Республики Татарстан персонифицированных поручений, данных в законах Республики Татарстан, указах Президента Республики Татарстан, постановлениях и распоряжениях Кабинета Министров Республики Татарстан, в общем количестве персонифицированных поручений, данных в указанных нормативных актах, в том числе доля своевременно обновленных отчетов от общего количества регламентных публикаций отчетов в системе "Открытый Татарстан", процентов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34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стоимости государственных (муниципальных) контрактов, заключенных по результатам несостоявшихся конкурентных способов закупок, в общей стоимости заключенных контрактов,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5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248833" y="1048556"/>
            <a:ext cx="450166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339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Срок реализации программы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: </a:t>
            </a:r>
            <a:b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2014 - 2020 годы.</a:t>
            </a: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  <a:p>
            <a:pPr indent="0"/>
            <a:r>
              <a:rPr lang="en-US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I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 этап: 2014 – 2016 годы;</a:t>
            </a: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  <a:p>
            <a:pPr indent="0"/>
            <a:r>
              <a:rPr lang="en-US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II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 этап: 2017 – 2020 годы.</a:t>
            </a:r>
            <a:b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</a:b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Цель программы</a:t>
            </a:r>
            <a:r>
              <a:rPr lang="ru-RU" altLang="ru-RU" sz="1600" b="1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: 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Реализация государственной политики по развитию молодежной политики, </a:t>
            </a:r>
            <a:b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Times New Roman" panose="02020603050405020304" pitchFamily="18" charset="0"/>
              </a:rPr>
              <a:t>физической культуры и спорта в Республике Татарстан</a:t>
            </a: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775" y="126267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10. 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Государственная 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программа «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Развитие молодежной политики, физической культуры и спорта в Республике Татарстан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»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pic>
        <p:nvPicPr>
          <p:cNvPr id="100354" name="Picture 2" descr="http://irkutsk.me/uploads/images/00/14/03/2015/12/08/ad5a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00" y="1152299"/>
            <a:ext cx="3131644" cy="234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561508"/>
              </p:ext>
            </p:extLst>
          </p:nvPr>
        </p:nvGraphicFramePr>
        <p:xfrm>
          <a:off x="692029" y="3821677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136 515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998 973,0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860 894,7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018 372,4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139,0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0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2775" y="126267"/>
            <a:ext cx="7943850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Республики Татарстан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«</a:t>
            </a: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Развитие молодежной политики, физической культуры и спорта в Республике Татарстан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»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37074"/>
              </p:ext>
            </p:extLst>
          </p:nvPr>
        </p:nvGraphicFramePr>
        <p:xfrm>
          <a:off x="612776" y="1283011"/>
          <a:ext cx="8249872" cy="45249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87807"/>
                <a:gridCol w="996325"/>
                <a:gridCol w="966435"/>
                <a:gridCol w="966435"/>
                <a:gridCol w="966435"/>
                <a:gridCol w="966435"/>
              </a:tblGrid>
              <a:tr h="512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2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Удельный вес населения РТ, систематически занимающегося физической культурой и спортом, % 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3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Доля спортсменов-разрядников в общем количестве лиц, занимающихся в системе специализированных детско-юношеских спортивных школ олимпийского резерва и училищ олимпийского резерва, %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2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Количество  спортивных сооружений на 100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тыс.человек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 населения, единиц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7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Единовременная пропускная способность объектов, введенных в эксплуатацию в рамках государственной программы,  по направлению касающемуся совершенствования условий для развития массового спорта, (нарастающим итогом), человек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Количество детей и молодежи, охваченных организационными формами отдыха, </a:t>
                      </a:r>
                      <a:r>
                        <a:rPr lang="ru-RU" sz="1000" dirty="0" err="1">
                          <a:effectLst/>
                          <a:latin typeface="+mn-lt"/>
                        </a:rPr>
                        <a:t>тыс.чел</a:t>
                      </a:r>
                      <a:r>
                        <a:rPr lang="ru-RU" sz="1000" dirty="0">
                          <a:effectLst/>
                          <a:latin typeface="+mn-lt"/>
                        </a:rPr>
                        <a:t>.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3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n-lt"/>
                        </a:rPr>
                        <a:t>Увеличение доли молодых людей, участвующих в деятельности детских и молодежных общественных объединений, в общем количестве молодежи, %  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97" marR="47297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9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90162" y="1381656"/>
            <a:ext cx="456033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6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</a:rPr>
              <a:t>Создание благоприятных условий для гармоничного развития экономики Республики Татарстан и обеспечения роста уровня </a:t>
            </a:r>
            <a:r>
              <a:rPr lang="ru-RU" altLang="ru-RU" sz="1600" dirty="0" smtClean="0">
                <a:solidFill>
                  <a:prstClr val="black"/>
                </a:solidFill>
              </a:rPr>
              <a:t>жизни </a:t>
            </a:r>
            <a:r>
              <a:rPr lang="ru-RU" altLang="ru-RU" sz="1600" dirty="0">
                <a:solidFill>
                  <a:prstClr val="black"/>
                </a:solidFill>
              </a:rPr>
              <a:t>населения Республики Татарстан. 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9710" y="59139"/>
            <a:ext cx="7943850" cy="740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 Государственная </a:t>
            </a:r>
            <a:r>
              <a:rPr lang="ru-RU" alt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 Республики </a:t>
            </a:r>
            <a:r>
              <a:rPr lang="ru-RU" altLang="ru-RU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Татарстан «</a:t>
            </a:r>
            <a:r>
              <a:rPr lang="ru-RU" altLang="ru-RU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Экономическое развитие и инновационная экономика Республики Татарстан на 2014 - 2020 годы»</a:t>
            </a:r>
            <a:endParaRPr lang="ru-RU" altLang="ru-RU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08484"/>
              </p:ext>
            </p:extLst>
          </p:nvPr>
        </p:nvGraphicFramePr>
        <p:xfrm>
          <a:off x="692029" y="3821677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324,3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313 671,7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500 199,6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485 870,9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518 109,8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4450" name="Picture 2" descr="http://vz.ua/static/image/big/1388074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" y="1057019"/>
            <a:ext cx="3237680" cy="215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0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9710" y="59139"/>
            <a:ext cx="7943850" cy="740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Республики Татарстан</a:t>
            </a: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Экономическое развитие и инновационная экономика Республики Татарстан 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2014 - 2020 годы»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93753"/>
              </p:ext>
            </p:extLst>
          </p:nvPr>
        </p:nvGraphicFramePr>
        <p:xfrm>
          <a:off x="529710" y="954698"/>
          <a:ext cx="8513805" cy="54330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5820"/>
                <a:gridCol w="747597"/>
                <a:gridCol w="747597"/>
                <a:gridCol w="747597"/>
                <a:gridCol w="747597"/>
                <a:gridCol w="747597"/>
              </a:tblGrid>
              <a:tr h="253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>
                          <a:effectLst/>
                        </a:rPr>
                        <a:t>Целевые показатели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2016 </a:t>
                      </a:r>
                      <a:r>
                        <a:rPr lang="ru-RU" sz="1050" b="1" i="0" kern="1200" dirty="0">
                          <a:effectLst/>
                        </a:rPr>
                        <a:t>год (факт)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2017 </a:t>
                      </a:r>
                      <a:r>
                        <a:rPr lang="ru-RU" sz="1050" b="1" i="0" kern="1200" dirty="0">
                          <a:effectLst/>
                        </a:rPr>
                        <a:t>год (план)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2018 </a:t>
                      </a:r>
                      <a:r>
                        <a:rPr lang="ru-RU" sz="1050" b="1" i="0" kern="1200" dirty="0">
                          <a:effectLst/>
                        </a:rPr>
                        <a:t>год (прогноз)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2019 </a:t>
                      </a:r>
                      <a:r>
                        <a:rPr lang="ru-RU" sz="1050" b="1" i="0" kern="1200" dirty="0">
                          <a:effectLst/>
                        </a:rPr>
                        <a:t>год (прогноз)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2020 </a:t>
                      </a:r>
                      <a:r>
                        <a:rPr lang="ru-RU" sz="1050" b="1" i="0" kern="1200" dirty="0">
                          <a:effectLst/>
                        </a:rPr>
                        <a:t>год (прогноз)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Индекс физического объема ВРП,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Объем инвестиций в основной капитал (за исключением бюджетных средств) в расчете на одного человека, тыс. рублей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Объем прямых иностранных инвестиций в расчете на одного жителя Республики Татарстан, долларов США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среднесписочной численности работников (без внешних совместителей), занятых на </a:t>
                      </a:r>
                      <a:r>
                        <a:rPr lang="ru-RU" sz="900" u="none" strike="noStrike" dirty="0" err="1">
                          <a:effectLst/>
                        </a:rPr>
                        <a:t>микропредприятиях</a:t>
                      </a:r>
                      <a:r>
                        <a:rPr lang="ru-RU" sz="900" u="none" strike="noStrike" dirty="0">
                          <a:effectLst/>
                        </a:rPr>
                        <a:t>, малых и средних предприятиях и у индивидуальных предпринимателей, в общей численности занятого населения,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Количество субъектов МСП (включая индивидуальных предпринимателей) в расчете на 1 тыс. человек населения, единиц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инновационной продукции в общем объеме промышленного производства,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Удельный вес организаций, осуществляющих технологические инновации, в общем количестве обследованных организаций,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Уровень удовлетворенности заявителей Республики Татарстан качеством предоставления государственных и муниципальных услуг к 2018 году,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граждан, имеющих доступ к получению государственных и муниципальных услуг по принципу "одного окна" по месту пребывания, в том числе в многофункциональных центрах предоставления государственных и муниципальных услуг,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экспорта </a:t>
                      </a:r>
                      <a:r>
                        <a:rPr lang="ru-RU" sz="900" u="none" strike="noStrike" dirty="0" err="1">
                          <a:effectLst/>
                        </a:rPr>
                        <a:t>несырьевой</a:t>
                      </a:r>
                      <a:r>
                        <a:rPr lang="ru-RU" sz="900" u="none" strike="noStrike" dirty="0">
                          <a:effectLst/>
                        </a:rPr>
                        <a:t> продукции в общем объеме производства,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аукционов в электронной форме от общего числа проведенных торгов,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конкурентных закупок (количество участников более одного к общей сумме торгов),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Отношение количества регулируемых организаций, обратившихся с заявлением об утверждении тарифов (цен), к количеству организаций, в отношении которых принято решение органа государственного регулирования тарифов,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Ежегодная корректировка схемы территориального планирования Республики Татарстан, раз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33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выполненных мероприятий, предусмотренных утвержденными программами (планами) по реализации мер антикоррупционной политики в Комитете Республики Татарстан по социально-экономическому мониторингу,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Доля информационных материалов, представленных в срок, от их общего числа, процентов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стоимости контрактов, заключенных в Республике Татарстан по результатам несостоявшихся торгов и запросов котировок у единственного поставщика, исполнителя, подрядчика, в общей стоимости заключенных контрактов,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6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29710" y="59139"/>
            <a:ext cx="7943850" cy="5278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«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Экономическое развитие и инновационная экономика Республики Татарстан на 2014 - 2020 годы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(продолжение)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47348"/>
              </p:ext>
            </p:extLst>
          </p:nvPr>
        </p:nvGraphicFramePr>
        <p:xfrm>
          <a:off x="529710" y="586943"/>
          <a:ext cx="8513805" cy="602341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75820"/>
                <a:gridCol w="747597"/>
                <a:gridCol w="747597"/>
                <a:gridCol w="747597"/>
                <a:gridCol w="747597"/>
                <a:gridCol w="747597"/>
              </a:tblGrid>
              <a:tr h="456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>
                          <a:effectLst/>
                        </a:rPr>
                        <a:t>Целевые показатели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2016 </a:t>
                      </a:r>
                      <a:r>
                        <a:rPr lang="ru-RU" sz="1050" b="1" i="0" kern="1200" dirty="0">
                          <a:effectLst/>
                        </a:rPr>
                        <a:t>год (факт)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2017 </a:t>
                      </a:r>
                      <a:r>
                        <a:rPr lang="ru-RU" sz="1050" b="1" i="0" kern="1200" dirty="0">
                          <a:effectLst/>
                        </a:rPr>
                        <a:t>год (план)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2018 </a:t>
                      </a:r>
                      <a:r>
                        <a:rPr lang="ru-RU" sz="1050" b="1" i="0" kern="1200" dirty="0">
                          <a:effectLst/>
                        </a:rPr>
                        <a:t>год (прогноз)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2019 </a:t>
                      </a:r>
                      <a:r>
                        <a:rPr lang="ru-RU" sz="1050" b="1" i="0" kern="1200" dirty="0">
                          <a:effectLst/>
                        </a:rPr>
                        <a:t>год (прогноз)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kern="1200" dirty="0" smtClean="0">
                          <a:effectLst/>
                        </a:rPr>
                        <a:t>2020 </a:t>
                      </a:r>
                      <a:r>
                        <a:rPr lang="ru-RU" sz="1050" b="1" i="0" kern="1200" dirty="0">
                          <a:effectLst/>
                        </a:rPr>
                        <a:t>год (прогноз)</a:t>
                      </a:r>
                      <a:endParaRPr lang="ru-RU" sz="105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ТОС на территории Республики Татарстан,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жителей, объединенных в ТОС, от общего числа жителей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7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 НКО, которым оказана поддержка,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менее 164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менее 96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менее 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менее 112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 менее 122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производительности труда на предприятиях республики, в процентах к предыдущему году в сопоставимых ценах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6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высокопроизводительных рабочих мест в среднегодовой численности занятого населения, процентов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5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 выработки на одного работника организаций - участников Кластера в стоимостном выражении (по отношению к предыдущему году, процентов)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Рост объема работ и проектов в сфере научных исследований и разработок, выполняемых совместно двумя и более организациями Кластера либо одной или более организацией - участником Кластера совместно с иностранными организациями, в стоимостном выражении (по отношению к предыдущему году, процентов)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4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предприятий, участвующих в создании систем управления правами на интеллектуальную собственность предприятий, единиц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1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Автоматизированная информационно-аналитическая система "Интеллектуальный потенциал Республики Татарстан", единиц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40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специалистов, прошедших подготовку и переподготовку кадров в сфере управления интеллектуальной собственностью, человек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3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обследованных предприятий и организаций с целью инвентаризации, экспертизы, выявления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охраноспособных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результатов интеллектуальной деятельности и их оценки, выявления проблем в сфере осуществления технологических инноваций, продвижения технологий на российский и международный рынки, единиц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6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научно-технических, экономических и методических мероприятий, единиц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созданных центров поддержки технологий и инноваций Республики Татарстан, единиц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429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получателей государственной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поддержки, единиц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7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Основные показатели социально-экономического </a:t>
            </a:r>
            <a:r>
              <a:rPr lang="ru-RU" dirty="0" smtClean="0"/>
              <a:t>развития Республики Татарстан </a:t>
            </a:r>
            <a:r>
              <a:rPr lang="ru-RU" sz="1900" dirty="0" smtClean="0"/>
              <a:t>(одобрено на заседании Кабинета Министров Республики Татарстан 07.09.2017)</a:t>
            </a:r>
            <a:endParaRPr lang="ru-RU" sz="19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90930"/>
              </p:ext>
            </p:extLst>
          </p:nvPr>
        </p:nvGraphicFramePr>
        <p:xfrm>
          <a:off x="615278" y="651227"/>
          <a:ext cx="8256790" cy="567727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12885"/>
                <a:gridCol w="1288781"/>
                <a:gridCol w="1288781"/>
                <a:gridCol w="1288781"/>
                <a:gridCol w="1288781"/>
                <a:gridCol w="1288781"/>
              </a:tblGrid>
              <a:tr h="3529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Показатели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2016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2017 </a:t>
                      </a:r>
                      <a:r>
                        <a:rPr lang="ru-RU" sz="1600" u="none" strike="noStrike" dirty="0">
                          <a:effectLst/>
                        </a:rPr>
                        <a:t>год (оценка)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2018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2019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2020 </a:t>
                      </a:r>
                      <a:r>
                        <a:rPr lang="ru-RU" sz="1600" u="none" strike="noStrike" dirty="0">
                          <a:effectLst/>
                        </a:rPr>
                        <a:t>год</a:t>
                      </a:r>
                      <a:br>
                        <a:rPr lang="ru-RU" sz="1600" u="none" strike="noStrike" dirty="0">
                          <a:effectLst/>
                        </a:rPr>
                      </a:br>
                      <a:r>
                        <a:rPr lang="ru-RU" sz="1600" u="none" strike="noStrike" dirty="0">
                          <a:effectLst/>
                        </a:rPr>
                        <a:t>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4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Численность населения, тыс. человек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3 </a:t>
                      </a:r>
                      <a:r>
                        <a:rPr lang="ru-RU" sz="1600" u="none" strike="noStrike" dirty="0" smtClean="0">
                          <a:effectLst/>
                        </a:rPr>
                        <a:t>877,0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3 907,3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3 922,0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3 933,6</a:t>
                      </a:r>
                    </a:p>
                  </a:txBody>
                  <a:tcPr marL="9525" marR="9525" marT="9525" marB="0" anchor="ctr"/>
                </a:tc>
              </a:tr>
              <a:tr h="658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Валовый региональный продукт (ВРП), млн.рублей*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</a:rPr>
                        <a:t>1 </a:t>
                      </a:r>
                      <a:r>
                        <a:rPr lang="ru-RU" sz="1600" u="none" strike="noStrike" dirty="0" smtClean="0">
                          <a:effectLst/>
                        </a:rPr>
                        <a:t>944 100,0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2 072 238,1</a:t>
                      </a:r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2 224 450,0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2 374 890,0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2 545 850,0</a:t>
                      </a:r>
                    </a:p>
                  </a:txBody>
                  <a:tcPr marL="9525" marR="9525" marT="9525" marB="0" anchor="ctr"/>
                </a:tc>
              </a:tr>
              <a:tr h="4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ВРП в расчете на одного жителя, тыс. рублей*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</a:rPr>
                        <a:t>501,4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533,4*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647,2</a:t>
                      </a:r>
                    </a:p>
                  </a:txBody>
                  <a:tcPr marL="9525" marR="9525" marT="9525" marB="0" anchor="ctr"/>
                </a:tc>
              </a:tr>
              <a:tr h="4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Инвестиции в основной капитал, млрд. рублей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799,5</a:t>
                      </a:r>
                    </a:p>
                  </a:txBody>
                  <a:tcPr marL="9525" marR="9525" marT="9525" marB="0" anchor="ctr"/>
                </a:tc>
              </a:tr>
              <a:tr h="4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Индекс промышленного производства, 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102,9</a:t>
                      </a:r>
                    </a:p>
                  </a:txBody>
                  <a:tcPr marL="9525" marR="9525" marT="9525" marB="0" anchor="ctr"/>
                </a:tc>
              </a:tr>
              <a:tr h="4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Сводный индекс потребительских цен, 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104,0</a:t>
                      </a:r>
                    </a:p>
                  </a:txBody>
                  <a:tcPr marL="9525" marR="9525" marT="9525" marB="0" anchor="ctr"/>
                </a:tc>
              </a:tr>
              <a:tr h="823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Прибыль прибыльных предприятий (организаций), млн. рублей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373,7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419,6</a:t>
                      </a:r>
                    </a:p>
                  </a:txBody>
                  <a:tcPr marL="9525" marR="9525" marT="9525" marB="0" anchor="ctr"/>
                </a:tc>
              </a:tr>
              <a:tr h="493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Уровень регистрируемой безработицы, %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15762" y="6320663"/>
            <a:ext cx="1291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- оценка </a:t>
            </a:r>
          </a:p>
        </p:txBody>
      </p:sp>
    </p:spTree>
    <p:extLst>
      <p:ext uri="{BB962C8B-B14F-4D97-AF65-F5344CB8AC3E}">
        <p14:creationId xmlns:p14="http://schemas.microsoft.com/office/powerpoint/2010/main" val="1563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89286"/>
            <a:ext cx="794385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12. </a:t>
            </a:r>
            <a:r>
              <a:rPr lang="ru-RU" sz="1600" b="1" dirty="0" smtClean="0">
                <a:solidFill>
                  <a:prstClr val="black"/>
                </a:solidFill>
              </a:rPr>
              <a:t>Государственная </a:t>
            </a:r>
            <a:r>
              <a:rPr lang="ru-RU" sz="1600" b="1" dirty="0">
                <a:solidFill>
                  <a:prstClr val="black"/>
                </a:solidFill>
              </a:rPr>
              <a:t>программа "Развитие информационных и коммуникационных технологий в Республике Татарстан «Открытый Татарстан» на 2014 – 2020 годы"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027108" y="1371662"/>
            <a:ext cx="47233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  <a:r>
              <a:rPr lang="en-US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Внедрение и широкое использование инфокоммуникационных и инновационных технологий во всех сферах деятельности, создание единого информационного общества Республики Татарстан и интеграция Республики Татарстан в глобальное информационное общество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732971"/>
              </p:ext>
            </p:extLst>
          </p:nvPr>
        </p:nvGraphicFramePr>
        <p:xfrm>
          <a:off x="692029" y="4037647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520,7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130 477,4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213,8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460,0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654,7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5474" name="Picture 2" descr="http://support.pavietnam.vn/multidata/31936951349754545Cong-ng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9" y="1279891"/>
            <a:ext cx="3126345" cy="23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89286"/>
            <a:ext cx="7943850" cy="9194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sz="1600" b="1" dirty="0" smtClean="0">
                <a:solidFill>
                  <a:prstClr val="black"/>
                </a:solidFill>
              </a:rPr>
              <a:t>"</a:t>
            </a:r>
            <a:r>
              <a:rPr lang="ru-RU" sz="1600" b="1" dirty="0">
                <a:solidFill>
                  <a:prstClr val="black"/>
                </a:solidFill>
              </a:rPr>
              <a:t>Развитие информационных и коммуникационных технологий в Республике Татарстан «Открытый Татарстан» на 2014 – 2020 годы"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91976"/>
              </p:ext>
            </p:extLst>
          </p:nvPr>
        </p:nvGraphicFramePr>
        <p:xfrm>
          <a:off x="609600" y="1174589"/>
          <a:ext cx="8375857" cy="5015990"/>
        </p:xfrm>
        <a:graphic>
          <a:graphicData uri="http://schemas.openxmlformats.org/drawingml/2006/table">
            <a:tbl>
              <a:tblPr/>
              <a:tblGrid>
                <a:gridCol w="1550796"/>
                <a:gridCol w="3967868"/>
                <a:gridCol w="561003"/>
                <a:gridCol w="580570"/>
                <a:gridCol w="580570"/>
                <a:gridCol w="567525"/>
                <a:gridCol w="567525"/>
              </a:tblGrid>
              <a:tr h="6101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индикатора оценки конечных результатов, единица измерения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индикаторов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06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"Информационный Татарстан на 2014 –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годы"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93">
                <a:tc rowSpan="5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Организация перевода государственных,  муниципальных и социально значимых услуг в электронный вид, а также создание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информационнои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̆ инфраструктуры МФЦ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количества оказанных государственных, муниципальных и социально значимых услуг в электронном виде к количеству таких услуг за аналогичный период прошлого года, %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МФЦ Республики Татарстан, использующих для передачи документов на оказание государственных и муниципальных услуг АИС  (от общего количества действующих МФЦ с универсальными специалистами), %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сотрудников органов местного самоуправления, наделенных полномочиями на государственную регистрацию актов гражданского состояния, использующих АИС  «ЗАГС», %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дошкольных образовательных организаций, запись в которые может осуществляться с использованием электронной очереди, %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детей, зачисленных в дошкольные образовательные организации  с использованием информационно-телекоммуникационной сети Интернет, %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Реализация пилотного проекта "Карта жителя Республики Татарстан"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выпущенных карт жителя Республики Татарстан за год, единиц 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0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и эксплуатация ИКТ в сфере образования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пользователей информационной системы  «Электронное образование в Республике Татарстан»,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тыс.человек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проведенных человеко-часов обучения пользователей работе в государственной информационной системе «Электронное образование в Республике Татарстан» и на Портале государственных и муниципальных услуг Республики Татарстан,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тыс.человек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х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ак.час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240</a:t>
                      </a:r>
                    </a:p>
                  </a:txBody>
                  <a:tcPr marL="36000" marR="36000" marT="51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89286"/>
            <a:ext cx="7943850" cy="817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sz="1400" b="1" dirty="0" smtClean="0">
                <a:solidFill>
                  <a:prstClr val="black"/>
                </a:solidFill>
              </a:rPr>
              <a:t>"</a:t>
            </a:r>
            <a:r>
              <a:rPr lang="ru-RU" sz="1400" b="1" dirty="0">
                <a:solidFill>
                  <a:prstClr val="black"/>
                </a:solidFill>
              </a:rPr>
              <a:t>Развитие информационных и коммуникационных технологий в Республике Татарстан «Открытый Татарстан» на 2014 – 2020 </a:t>
            </a:r>
            <a:r>
              <a:rPr lang="ru-RU" sz="1400" b="1" dirty="0" smtClean="0">
                <a:solidFill>
                  <a:prstClr val="black"/>
                </a:solidFill>
              </a:rPr>
              <a:t>годы» (продолжение)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07914"/>
              </p:ext>
            </p:extLst>
          </p:nvPr>
        </p:nvGraphicFramePr>
        <p:xfrm>
          <a:off x="609600" y="1014266"/>
          <a:ext cx="8375857" cy="5562241"/>
        </p:xfrm>
        <a:graphic>
          <a:graphicData uri="http://schemas.openxmlformats.org/drawingml/2006/table">
            <a:tbl>
              <a:tblPr/>
              <a:tblGrid>
                <a:gridCol w="1550796"/>
                <a:gridCol w="3967868"/>
                <a:gridCol w="561003"/>
                <a:gridCol w="580570"/>
                <a:gridCol w="580570"/>
                <a:gridCol w="567525"/>
                <a:gridCol w="567525"/>
              </a:tblGrid>
              <a:tr h="13901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индикатора оценки конечных результатов,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индикаторов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0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"Информационный Татарстан на 2014 – 2020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годы"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63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и эксплуатация ИКТ в сфере культуры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центральных общедоступных библиотек, подключенных к автоматизированной библиотечной информационной системе,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4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филиалов центральных общедоступных библиотек, подключенных к автоматизированной библиотечной информационной системе,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2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библиографических записей в сводном электронном каталоге библиотек Республики Татарстан,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тыс.единиц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9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исторических изданий, переведенных в электронный вид,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952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и эксплуатация ИКТ в сфере труда, занятости и социальной защиты населения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учтенных граждан в АИС содействия занятости, числящихся нуждающимися в трудоустройстве в органах занятости Республики Татарстан,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3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актов обследования о семьях и несовершеннолетних, находящихся в социально опасном положении в Республике Татарстан,  внесенных  в информационную систему «Учет и мониторинг семей и несовершеннолетних, находящихся в социально опасном положении в Республике Татарстан»,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программ реабилитации людей с ограниченными возможностями, зарегистрированных в информационной системе «База данных инвалидов», 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04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и эксплуатация ИКТ в сфере здравоохранения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пациентов, по которым ведутся электронные медицинские карты, от общего количества пациентов,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медицинских организаций, подключенных к Единой государственной информационной системе «Электронное здравоохранение Республики Татарстан»,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3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89286"/>
            <a:ext cx="7943850" cy="817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altLang="ru-RU" sz="14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</a:rPr>
              <a:t>"</a:t>
            </a:r>
            <a:r>
              <a:rPr lang="ru-RU" sz="1400" b="1" dirty="0">
                <a:solidFill>
                  <a:prstClr val="black"/>
                </a:solidFill>
              </a:rPr>
              <a:t>Развитие информационных и коммуникационных технологий в Республике Татарстан «Открытый Татарстан» на 2014 – 2020 </a:t>
            </a:r>
            <a:r>
              <a:rPr lang="ru-RU" sz="1400" b="1" dirty="0" smtClean="0">
                <a:solidFill>
                  <a:prstClr val="black"/>
                </a:solidFill>
              </a:rPr>
              <a:t>годы» (продолжение)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804918"/>
              </p:ext>
            </p:extLst>
          </p:nvPr>
        </p:nvGraphicFramePr>
        <p:xfrm>
          <a:off x="609600" y="1014266"/>
          <a:ext cx="8375857" cy="5326714"/>
        </p:xfrm>
        <a:graphic>
          <a:graphicData uri="http://schemas.openxmlformats.org/drawingml/2006/table">
            <a:tbl>
              <a:tblPr/>
              <a:tblGrid>
                <a:gridCol w="1550796"/>
                <a:gridCol w="3967868"/>
                <a:gridCol w="561003"/>
                <a:gridCol w="580570"/>
                <a:gridCol w="580570"/>
                <a:gridCol w="567525"/>
                <a:gridCol w="567525"/>
              </a:tblGrid>
              <a:tr h="6047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индикатора оценки конечных результатов,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индикаторов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0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7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"Информационный Татарстан на 2014 –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годы"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447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и эксплуатация ИКТ в сфере жилищно-коммунального хозяйства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освоения годового финансирования по объектам капитального ремонта  в ИАС «Формирование и мониторинг исполнения государственной программы капитального ремонта и мониторинг состояния объектов жилого фонда», 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обработанных  обращений веб-сервисами Пакета прикладных программ «Коммунальные платежи», запрошенных пользователями  Портала государственных и муниципальных  услуг Республики Татарстан,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7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лицевых счетов, информация по которым выгружена в государственную информационную  систему формирования и мониторинга исполнения государственной программы капитального ремонта и мониторинга состояния объектов жилищного фонда,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тыс.ед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02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уровня открытости деятельности органов государственной и муниципальной власти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граждан, имеющих личные кабинеты на Портале  государственных и муниципальных услуг Республики Татарстан (от общего количества граждан),%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6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органов власти и органов местного самоуправления Республики Татарстан, подключенных к ГИС Республики Татарстан «Мониторинг контрольно-надзорной деятельности», от общего числа подлежащих подключению,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392">
                <a:tc rowSpan="2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эксплуатация ИКТ в органах государственной и муниципальной власти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органов государственной власти и органов местного самоуправления Республики Татарстан, подключенных к ИАС  «Социально-экономическое развитие Республики Татарстан», от общего числа подлежащих подключению, %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отчетов, сформированных в электронном виде в ИАС  «Агропромышленный комплекс Республики Татарстан» (от общего числа отчетов, предусмотренных действующим законодательством),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8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89286"/>
            <a:ext cx="7943850" cy="817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400" b="1" dirty="0" smtClean="0">
                <a:solidFill>
                  <a:prstClr val="black"/>
                </a:solidFill>
              </a:rPr>
              <a:t>Индикаторы </a:t>
            </a:r>
            <a:r>
              <a:rPr lang="ru-RU" sz="1400" b="1" dirty="0">
                <a:solidFill>
                  <a:prstClr val="black"/>
                </a:solidFill>
              </a:rPr>
              <a:t>государственной программы "Развитие информационных и коммуникационных технологий в Республике Татарстан «Открытый Татарстан» </a:t>
            </a:r>
            <a:r>
              <a:rPr lang="ru-RU" sz="1400" b="1" dirty="0" smtClean="0">
                <a:solidFill>
                  <a:prstClr val="black"/>
                </a:solidFill>
              </a:rPr>
              <a:t/>
            </a:r>
            <a:br>
              <a:rPr lang="ru-RU" sz="1400" b="1" dirty="0" smtClean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на </a:t>
            </a:r>
            <a:r>
              <a:rPr lang="ru-RU" sz="1400" b="1" dirty="0">
                <a:solidFill>
                  <a:prstClr val="black"/>
                </a:solidFill>
              </a:rPr>
              <a:t>2014 – 2020 </a:t>
            </a:r>
            <a:r>
              <a:rPr lang="ru-RU" sz="1400" b="1" dirty="0" smtClean="0">
                <a:solidFill>
                  <a:prstClr val="black"/>
                </a:solidFill>
              </a:rPr>
              <a:t>годы» (продолжение)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139308"/>
              </p:ext>
            </p:extLst>
          </p:nvPr>
        </p:nvGraphicFramePr>
        <p:xfrm>
          <a:off x="609600" y="1014266"/>
          <a:ext cx="8375857" cy="5493134"/>
        </p:xfrm>
        <a:graphic>
          <a:graphicData uri="http://schemas.openxmlformats.org/drawingml/2006/table">
            <a:tbl>
              <a:tblPr/>
              <a:tblGrid>
                <a:gridCol w="1219200"/>
                <a:gridCol w="4299464"/>
                <a:gridCol w="561003"/>
                <a:gridCol w="580570"/>
                <a:gridCol w="580570"/>
                <a:gridCol w="567525"/>
                <a:gridCol w="567525"/>
              </a:tblGrid>
              <a:tr h="9132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индикатора оценки конечных результатов,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индикаторов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132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"Информационный Татарстан на 2014 –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годы"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16">
                <a:tc rowSpan="10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эксплуатация ИКТ в органах государственной и муниципальной власти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исходящих документов, созданных и подписанных исполнительными органами государственной власти и органами местного самоуправления в ЕМСЭД в электронном виде и адресованных организациям, подключенным к  ЕМСЭД, от общего количества исходящих документов, направленных при помощи ЕМСЭД в адрес организаций, подключенных к ЕМСЭД, 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программ Республики Татарстан, включенных в Государственную автоматизированную систему управления целевыми программами (от общего количества утвержденных государственных программ),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министерств Республики Татарстан, собирающих информацию с подведомственных организаций посредством  ИАС мониторинга деятельности сети подведомственных бюджетных учреждений в социально значимых отраслях,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хозяйств в ИАС похозяйственного учета в муниципальных образованиях Республики Татарстан с достаточной информацией для формирования электронной похозяйственной книги,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и муниципальных учреждений, сдающих бюджетную отчетность посредством Информационной системы бюджетного учета и отчетности,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и муниципальных учреждений, осуществляющих формирование, согласование и размещение заказов для государственных и муниципальных нужд в электронном виде,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и муниципальных учреждений, сформировавших государственное (муниципальное) задание в ИАС расчета нормативного финансирования государственных и муниципальных учреждений, бюджетной потребности на содержание и предоставление услуг государственными и муниципальными учреждениями в Республике Татарстан,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и муниципальных учреждений Республики Татарстан, сдающих налоговую и другие виды отчетности в электронном виде,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и муниципальных учреждений, обслуживаемых в части казначейского исполнения бюджетов в рамках единого программного комплекса, %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актов выполненных работ, предоставленных на проверку 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итегрированной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ИАС формирования и мониторинга исполнения государственной программы капитальных вложений и мониторинга состояния объектов капитального строительства и реконструкции,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5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89286"/>
            <a:ext cx="7943850" cy="817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sz="1400" b="1" dirty="0" smtClean="0">
                <a:solidFill>
                  <a:prstClr val="black"/>
                </a:solidFill>
              </a:rPr>
              <a:t>"</a:t>
            </a:r>
            <a:r>
              <a:rPr lang="ru-RU" sz="1400" b="1" dirty="0">
                <a:solidFill>
                  <a:prstClr val="black"/>
                </a:solidFill>
              </a:rPr>
              <a:t>Развитие информационных и коммуникационных технологий в Республике Татарстан «Открытый Татарстан» на 2014 – 2020 </a:t>
            </a:r>
            <a:r>
              <a:rPr lang="ru-RU" sz="1400" b="1" dirty="0" smtClean="0">
                <a:solidFill>
                  <a:prstClr val="black"/>
                </a:solidFill>
              </a:rPr>
              <a:t>годы» (продолжение)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0061"/>
              </p:ext>
            </p:extLst>
          </p:nvPr>
        </p:nvGraphicFramePr>
        <p:xfrm>
          <a:off x="609600" y="1014266"/>
          <a:ext cx="8375857" cy="4942940"/>
        </p:xfrm>
        <a:graphic>
          <a:graphicData uri="http://schemas.openxmlformats.org/drawingml/2006/table">
            <a:tbl>
              <a:tblPr/>
              <a:tblGrid>
                <a:gridCol w="1288648"/>
                <a:gridCol w="4230016"/>
                <a:gridCol w="561003"/>
                <a:gridCol w="580570"/>
                <a:gridCol w="580570"/>
                <a:gridCol w="567525"/>
                <a:gridCol w="567525"/>
              </a:tblGrid>
              <a:tr h="6101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индикатора оценки конечных результатов,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индикаторов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"Информационный Татарстан на 2014 –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годы"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1">
                <a:tc rowSpan="7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эксплуатация ИКТ в органах государственной и муниципальной власти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протоколов  о правонарушениях в области строительства,  внесенных в Электронную информационную систему по автоматизации процесса контроля и надзора, осуществляемого Инспекцией государственного строительного надзора Республики Татарстан,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и муниципальных служащих Республики Татарстан, чьи личные дела ведутся с использованием единой информационной системы кадрового состава государственной гражданской службы Республики Татарстан и муниципальной службы в Республике Татарстан (от общего количества государственных и муниципальных служащих Республики Татарстан),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органов  государственной власти и органов местного самоуправления Республики Татарстан, у которых есть техническая возможность на ввод информации о гражданах, вынужденно покинувших территорию Украины и прибывших на территорию Республики Татарстан, в информационной системе «Единая база данных граждан, вынужденно покинувших территорию Украины и прибывших на территорию Республики Татарстан»,%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субъектов Российской Федерации, охваченных в рамках исследования «Продвижение товаров Республики Татарстан на внешние рынки» с использованием ИАС, от общего количества субъектов Российской Федерации,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организаций, подающих декларации через личный кабинет ГИАС Республики Татарстан «Алкогольная инспекция», от общего количества организаций Республики Татарстан, обязанных декларировать оборот алкогольной продукции,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органов государственной власти и органов местного самоуправления Республики Татарстан, подключенных к государственной ИС «Система планирования и контроля мероприятий в Республике Татарстан», от общего числа подлежащих подключению,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обработанных единой информационно-аналитической системы прогнозирования и анализа тарифов организаций топливно-энергетического комплекса и жилищно-коммунального хозяйства в РТ отчетов, направленных в Госкомитет РТ по тарифам через  систему,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8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89286"/>
            <a:ext cx="7943850" cy="817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sz="1400" b="1" dirty="0" smtClean="0">
                <a:solidFill>
                  <a:prstClr val="black"/>
                </a:solidFill>
              </a:rPr>
              <a:t>"</a:t>
            </a:r>
            <a:r>
              <a:rPr lang="ru-RU" sz="1400" b="1" dirty="0">
                <a:solidFill>
                  <a:prstClr val="black"/>
                </a:solidFill>
              </a:rPr>
              <a:t>Развитие информационных и коммуникационных технологий в Республике Татарстан «Открытый Татарстан» на 2014 – 2020 </a:t>
            </a:r>
            <a:r>
              <a:rPr lang="ru-RU" sz="1400" b="1" dirty="0" smtClean="0">
                <a:solidFill>
                  <a:prstClr val="black"/>
                </a:solidFill>
              </a:rPr>
              <a:t>годы» (продолжение)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562181"/>
              </p:ext>
            </p:extLst>
          </p:nvPr>
        </p:nvGraphicFramePr>
        <p:xfrm>
          <a:off x="609600" y="906531"/>
          <a:ext cx="8375857" cy="5800430"/>
        </p:xfrm>
        <a:graphic>
          <a:graphicData uri="http://schemas.openxmlformats.org/drawingml/2006/table">
            <a:tbl>
              <a:tblPr/>
              <a:tblGrid>
                <a:gridCol w="1550796"/>
                <a:gridCol w="3967868"/>
                <a:gridCol w="561003"/>
                <a:gridCol w="580570"/>
                <a:gridCol w="580570"/>
                <a:gridCol w="567525"/>
                <a:gridCol w="567525"/>
              </a:tblGrid>
              <a:tr h="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индикатора оценки конечных результатов,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индикаторов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1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"Информационный Татарстан на 2014 –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годы"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69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и поддержка  ЕГИС «ГЛОНАСС+112»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населения Республики Татарстан, проживающего на территориях муниципальных образований, в которых развернута система обеспечения вызовов экстренно-оперативных служб по единому номеру «112»  на базе ЕГИС  «ГЛОНАСС+112», от общего количества населения Республики Татарстан,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подключенных к ЕГИС «ГЛОНАСС+112» отдельных видов транспортных средств, перечень которых установлен постановлением Кабинета Министров Республики Татарстан от 22.09.2010 № 754 (за исключением речных пассажирских и грузовых судов внутреннего водного транспорта Республики Татарстан), единиц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7593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7593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7593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7593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93"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инфраструктуры пространственных данных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министерств Республики Татарстан, использующих пространственные данные, размещенные на геопортале Республики Татарстан,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внесенных в АИС «Электронная экология» разрешений на выброс вредных (загрязняющих) веществ в атмосферный воздух, выданных природопользователям регионального уровня, от общего количества разрешений на выброс вредных (загрязняющих) веществ в атмосферный воздух, выданных природопользователям регионального уровня,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внесенных в АИС «Электронная экология» отчетов об образовании, использовании, обезвреживании и размещении отходов субъектов малого и среднего предпринимательства, принятых Минэкологии РТ, от общего количества отчетов об образовании, использовании, обезвреживании и размещении отходов субъектов малого и среднего предпринимательства, принятых Минэкологии РТ,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расчетов платы за негативное воздействие на окружающую среду, поданных с использованием АИС «Электронная экология»,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8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Повышение квалификации сотрудников органов государственной власти и органов местного самоуправления, ответственных за обеспечение информационной безопасности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сотрудников органов государственной власти и органов местного самоуправления, ответственных за обеспечение информационной безопасности, прошедших повышение квалификации,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992">
                <a:tc vMerge="1">
                  <a:txBody>
                    <a:bodyPr/>
                    <a:lstStyle/>
                    <a:p>
                      <a:pPr algn="ctr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сотрудников органов государственной власти Республики Татарстан, ответственных за обеспечение информационной безопасности, прошедших профессиональную переподготовку по специальности «Информационная безопасность»,%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3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89286"/>
            <a:ext cx="7943850" cy="817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sz="1400" b="1" dirty="0" smtClean="0">
                <a:solidFill>
                  <a:prstClr val="black"/>
                </a:solidFill>
              </a:rPr>
              <a:t>"</a:t>
            </a:r>
            <a:r>
              <a:rPr lang="ru-RU" sz="1400" b="1" dirty="0">
                <a:solidFill>
                  <a:prstClr val="black"/>
                </a:solidFill>
              </a:rPr>
              <a:t>Развитие информационных и коммуникационных технологий в Республике Татарстан «Открытый Татарстан» на 2014 – 2020 </a:t>
            </a:r>
            <a:r>
              <a:rPr lang="ru-RU" sz="1400" b="1" dirty="0" smtClean="0">
                <a:solidFill>
                  <a:prstClr val="black"/>
                </a:solidFill>
              </a:rPr>
              <a:t>годы» (продолжение)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62655"/>
              </p:ext>
            </p:extLst>
          </p:nvPr>
        </p:nvGraphicFramePr>
        <p:xfrm>
          <a:off x="609600" y="1014266"/>
          <a:ext cx="8375857" cy="5767454"/>
        </p:xfrm>
        <a:graphic>
          <a:graphicData uri="http://schemas.openxmlformats.org/drawingml/2006/table">
            <a:tbl>
              <a:tblPr/>
              <a:tblGrid>
                <a:gridCol w="1550796"/>
                <a:gridCol w="3967868"/>
                <a:gridCol w="561003"/>
                <a:gridCol w="580570"/>
                <a:gridCol w="580570"/>
                <a:gridCol w="567525"/>
                <a:gridCol w="567525"/>
              </a:tblGrid>
              <a:tr h="12996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индикатора оценки конечных результатов,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индикаторов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4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9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"Информационный Татарстан на 2014 – 2020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годы"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92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Лицензирование программного обеспечения в органах государственной и муниципальной власти Республики Татарстан и их подведомственных учреждениях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автоматизированных рабочих мест органов государственной власти республики, обеспеченных антивирусной защитой, единиц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лицензированных автоматизированных рабочих мест органов государственной власти республики, единиц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6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"Развитие информационно-телекоммуникационной инфраструктуры  на территории Республики Татарстан на 2014 2020 годы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сетей мобильной связи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 услугами мобильной связи,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92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цифрового вещания и широкополосного доступа к информационно-телекоммуникационной сети «Интернет» 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Обеспеченность населения услугами широкополосного доступа к информационно-телекоммуникационной сети «Интернет» согласно поданным заявлениям,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Степень интеграции в международное информационное пространство (цифровое вещание, широкополосный доступ к информационно-телекоммуникационной сети «Интернет» ),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44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wi-fi инфраструктуры в образовательных учреждениях и библиотеках Республики Татарстан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установленных в образовательных организациях  Республики Татарстан точек доступа wi-fi, единиц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9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государственных и центральных библиотек районов Республики Татарстан, имеющих точки доступа wi-fi в читальном зале,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44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Развитие Государственной интегрированной системы телекоммуникаций Республики Татарстан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абонентов Государственной интегрированной системы телекоммуникаций Республики Татарстан, единиц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89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 них абонентов Государственной интегрированной системы телекоммуникаций Республики Татарстан, подключенных по волоконно-оптическим линиям связи, единиц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3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Поддержка и функционирование Удостоверяющего центра Государственного информационного центра Республики Татарстан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выпущенных сертификатов ключей электронной подписи, единиц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13380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13380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13380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13380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13380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8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Поддержка Центра обработки данных Правительства Республики Татарстан и базовых информационных систем</a:t>
                      </a:r>
                    </a:p>
                  </a:txBody>
                  <a:tcPr marL="36000" marR="36000" marT="51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обслуживаемых стоек серверного оборудования, единиц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60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0"/>
            <a:ext cx="7943850" cy="817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400" b="1" dirty="0">
                <a:solidFill>
                  <a:prstClr val="black"/>
                </a:solidFill>
                <a:ea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sz="1400" b="1" dirty="0" smtClean="0">
                <a:solidFill>
                  <a:prstClr val="black"/>
                </a:solidFill>
              </a:rPr>
              <a:t>"</a:t>
            </a:r>
            <a:r>
              <a:rPr lang="ru-RU" sz="1400" b="1" dirty="0">
                <a:solidFill>
                  <a:prstClr val="black"/>
                </a:solidFill>
              </a:rPr>
              <a:t>Развитие информационных и коммуникационных технологий в Республике Татарстан «Открытый Татарстан» на 2014 – 2020 </a:t>
            </a:r>
            <a:r>
              <a:rPr lang="ru-RU" sz="1400" b="1" dirty="0" smtClean="0">
                <a:solidFill>
                  <a:prstClr val="black"/>
                </a:solidFill>
              </a:rPr>
              <a:t>годы» (окончание)</a:t>
            </a:r>
            <a:endParaRPr lang="ru-RU" sz="14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33342"/>
              </p:ext>
            </p:extLst>
          </p:nvPr>
        </p:nvGraphicFramePr>
        <p:xfrm>
          <a:off x="609600" y="906531"/>
          <a:ext cx="8375857" cy="5861484"/>
        </p:xfrm>
        <a:graphic>
          <a:graphicData uri="http://schemas.openxmlformats.org/drawingml/2006/table">
            <a:tbl>
              <a:tblPr/>
              <a:tblGrid>
                <a:gridCol w="2075727"/>
                <a:gridCol w="3442937"/>
                <a:gridCol w="561003"/>
                <a:gridCol w="580570"/>
                <a:gridCol w="580570"/>
                <a:gridCol w="567525"/>
                <a:gridCol w="567525"/>
              </a:tblGrid>
              <a:tr h="1168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мероприятия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Наименование индикатора оценки конечных результатов,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единица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Значение индикаторов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(прогноз)</a:t>
                      </a:r>
                    </a:p>
                  </a:txBody>
                  <a:tcPr marL="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684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"Развитие и совершенствование инфраструктуры информационного пространства Республики Татарстан на 2014 - 2020 годы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6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поддержка и развитие периодической печати на конкурсной основе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Среднее количество полос газет, выпускаемых при осуществлении финансовой поддержки печатных средств массовой информации за счет средств бюджета Республики Татарстан, в неделю,  полос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Среднее количество полос журналов, выпускаемых при осуществлении финансовой поддержки печатных средств массовой информации за счет средств бюджета Республики Татарстан, в месяц,  полос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5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поддержка и развитие телерадиовещания на конкурсной основе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телевещания, выпущенного в эфир при финансовой поддержке за счет средств бюджета Республики Татарстан, в год,  часов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радиовещания,  выпущенного в эфир при финансовой поддержке за счет средств бюджета Республики Татарстан, в год,  часов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Периодические издания, учрежденные органами законодательной и исполнительной власти Республики Татарстан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Среднее количество полос, публикуемых периодическими изданиями, учрежденными органами законодательной и исполнительной власти Республики Татарстан, в неделю, полос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Государственная поддержка издательской деятельности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наименований издаваемой социально значимой литературы в год, штук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Общехозяйственная деятельность Татмедиа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Государственное управление в сфере печати и массовых коммуникаций, % 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1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Подпрограмма "Государственная поддержка развития экономической среды и человеческого капитала в сфере информационных технологий в Республике Татарстан на 2014 - 2020 годы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4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Бизнес-инкубирование субъектов малого предпринимательства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резидентов  бизнес-инкубатора в год, штук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инкубированных проектов в сфере информационных технологий, доведенных до реализации за период,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2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Выдача грантов на обучение в сфере информационных технологий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 грантов, выданных за год на обучение по специальности в сфере информационных технологий, штук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606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Организационно-методическая работа в сфере информационных технологий - проведение Стартап-Сабантуя в Российской Федерации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привлеченных за год на территорию Республики Татарстан проектов в сфере информационных технологий, штук 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25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Общехозяйственная деятельность МИС РТ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Укомплектованность должностей государственной гражданской службы МИС РТ,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564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Мероприятия по созданию условий повышения производительности труда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роста производительности труда отрасли связи,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высокопроизводительных рабочих мест в общем количестве рабочих мест отрасли связи, %</a:t>
                      </a: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7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50452" y="1313703"/>
            <a:ext cx="45586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000000"/>
                </a:solidFill>
              </a:rPr>
              <a:t>Цель</a:t>
            </a:r>
            <a:r>
              <a:rPr lang="ru-RU" sz="1600" b="1" u="sng" dirty="0">
                <a:solidFill>
                  <a:srgbClr val="000000"/>
                </a:solidFill>
              </a:rPr>
              <a:t>:</a:t>
            </a:r>
            <a:r>
              <a:rPr lang="ru-RU" sz="1600" b="1" dirty="0">
                <a:solidFill>
                  <a:srgbClr val="000000"/>
                </a:solidFill>
              </a:rPr>
              <a:t> </a:t>
            </a:r>
            <a:r>
              <a:rPr lang="ru-RU" sz="1600" dirty="0">
                <a:solidFill>
                  <a:srgbClr val="000000"/>
                </a:solidFill>
              </a:rPr>
              <a:t>Обеспечение дальнейшего развития транспортного комплекса и создание современной инфокоммуникационной транспортной  инфраструктуры для удовлетворения потребностей экономики и опережающего развития общественной инфраструктуры в Республике   Татарстан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056" y="57075"/>
            <a:ext cx="794385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13. Государственная </a:t>
            </a:r>
            <a:r>
              <a:rPr lang="ru-RU" b="1" dirty="0">
                <a:solidFill>
                  <a:prstClr val="black"/>
                </a:solidFill>
              </a:rPr>
              <a:t>программа Республики Татарстан 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«Развитие транспортной системы Республики Татарстан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</a:rPr>
              <a:t>на </a:t>
            </a:r>
            <a:r>
              <a:rPr lang="ru-RU" b="1" dirty="0" smtClean="0">
                <a:solidFill>
                  <a:prstClr val="black"/>
                </a:solidFill>
              </a:rPr>
              <a:t>2014-2022 годы»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0" y="1313703"/>
            <a:ext cx="3424381" cy="226009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8255"/>
              </p:ext>
            </p:extLst>
          </p:nvPr>
        </p:nvGraphicFramePr>
        <p:xfrm>
          <a:off x="692029" y="4037647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839 880,2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290 911,9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412 507,6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087 531,1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16 526 926,9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3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514350" y="46038"/>
            <a:ext cx="8088112" cy="611187"/>
          </a:xfrm>
        </p:spPr>
        <p:txBody>
          <a:bodyPr>
            <a:noAutofit/>
          </a:bodyPr>
          <a:lstStyle/>
          <a:p>
            <a:r>
              <a:rPr lang="ru-RU" sz="1800" dirty="0"/>
              <a:t>Показатели консолидированного бюджета Республики Татарстан </a:t>
            </a:r>
          </a:p>
          <a:p>
            <a:r>
              <a:rPr lang="ru-RU" sz="1800" dirty="0"/>
              <a:t>в расчете на 1 жителя (рублей)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527633"/>
              </p:ext>
            </p:extLst>
          </p:nvPr>
        </p:nvGraphicFramePr>
        <p:xfrm>
          <a:off x="625474" y="990598"/>
          <a:ext cx="8232777" cy="462581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389031"/>
                <a:gridCol w="1286190"/>
                <a:gridCol w="1155560"/>
                <a:gridCol w="1135464"/>
                <a:gridCol w="1155560"/>
                <a:gridCol w="1110972"/>
              </a:tblGrid>
              <a:tr h="795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2016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(факт)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2017 </a:t>
                      </a:r>
                      <a:r>
                        <a:rPr lang="ru-RU" sz="1400" u="none" strike="noStrike" dirty="0">
                          <a:effectLst/>
                        </a:rPr>
                        <a:t>год (оценка)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2019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</a:rPr>
                        <a:t>год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effectLst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 smtClean="0">
                          <a:effectLst/>
                        </a:rPr>
                        <a:t>67 573,59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145,76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u="none" strike="noStrike" dirty="0" smtClean="0">
                          <a:effectLst/>
                        </a:rPr>
                        <a:t>62 160,49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62 589,11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64 523,96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1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в том числе: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i="1" u="none" strike="noStrike" dirty="0">
                          <a:effectLst/>
                        </a:rPr>
                        <a:t>налоговые </a:t>
                      </a:r>
                      <a:r>
                        <a:rPr lang="ru-RU" sz="1600" i="1" u="none" strike="noStrike" dirty="0" smtClean="0">
                          <a:effectLst/>
                        </a:rPr>
                        <a:t>и неналоговые </a:t>
                      </a:r>
                      <a:r>
                        <a:rPr lang="ru-RU" sz="1600" i="1" u="none" strike="noStrike" dirty="0">
                          <a:effectLst/>
                        </a:rPr>
                        <a:t>доходы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60 323,00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16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987,36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57 350,33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58 625,07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60 235,47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effectLst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67 451,91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72 474,37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62 832,28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63 592,12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65 878,93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93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Государственный долг Республики </a:t>
                      </a:r>
                      <a:r>
                        <a:rPr lang="ru-RU" sz="1600" b="1" u="none" strike="noStrike" dirty="0" smtClean="0">
                          <a:effectLst/>
                        </a:rPr>
                        <a:t>Татарстан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2000" marR="7200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24 096,01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24 820,85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23 667,32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22 702,15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22 635,20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9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5056" y="57075"/>
            <a:ext cx="7943850" cy="4453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</a:rPr>
              <a:t>Индикаторы государственной программы </a:t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«Развитие транспортной системы Республики </a:t>
            </a:r>
            <a:r>
              <a:rPr lang="ru-RU" sz="1400" b="1" dirty="0">
                <a:solidFill>
                  <a:prstClr val="black"/>
                </a:solidFill>
              </a:rPr>
              <a:t>Т</a:t>
            </a:r>
            <a:r>
              <a:rPr lang="ru-RU" sz="1400" b="1" dirty="0" smtClean="0">
                <a:solidFill>
                  <a:prstClr val="black"/>
                </a:solidFill>
              </a:rPr>
              <a:t>атарстан" </a:t>
            </a:r>
            <a:r>
              <a:rPr lang="ru-RU" sz="1400" b="1" dirty="0">
                <a:solidFill>
                  <a:prstClr val="black"/>
                </a:solidFill>
              </a:rPr>
              <a:t>на </a:t>
            </a:r>
            <a:r>
              <a:rPr lang="ru-RU" sz="1400" b="1" dirty="0" smtClean="0">
                <a:solidFill>
                  <a:prstClr val="black"/>
                </a:solidFill>
              </a:rPr>
              <a:t>2014-2022 </a:t>
            </a:r>
            <a:r>
              <a:rPr lang="ru-RU" sz="1400" b="1" dirty="0">
                <a:solidFill>
                  <a:prstClr val="black"/>
                </a:solidFill>
              </a:rPr>
              <a:t>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840337"/>
              </p:ext>
            </p:extLst>
          </p:nvPr>
        </p:nvGraphicFramePr>
        <p:xfrm>
          <a:off x="615056" y="622526"/>
          <a:ext cx="8366381" cy="6214110"/>
        </p:xfrm>
        <a:graphic>
          <a:graphicData uri="http://schemas.openxmlformats.org/drawingml/2006/table">
            <a:tbl>
              <a:tblPr/>
              <a:tblGrid>
                <a:gridCol w="4942237"/>
                <a:gridCol w="691576"/>
                <a:gridCol w="683142"/>
                <a:gridCol w="683142"/>
                <a:gridCol w="683142"/>
                <a:gridCol w="68314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(факт)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(план)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Перевозка пассажиров железнодорожным транспортом пригородного сообщения млн. 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Пассажирооборот железнодорожного транспорта пригородного сообщения,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млн.пасс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./км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Перевозка грузов,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млн.тонн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Грузооборот, млрд. тонн/км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Перевозка пассажиров речным транспортом, млн. 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Пассажирооборот,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млн.пасс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./км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Обслужено пассажиров (воздушный транспорт), млн. 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Обслужено грузов, 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3047,2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3257,3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4738,5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Перевозка пассажиров автобусами (на маршрутах регулярных перевозок, включая маршрутные таксомоторы (без заказных автобусов)), млн. 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Пассажирооборот автобусов (на маршрутах регулярных перевозок, включая маршрутные таксомоторы (без заказных автобусов)),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млн.пасс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./км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2103,1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Перевозка пассажиров троллейбусами, млн. 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Пассажирооборот троллейбусов,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млн.пасс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./км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Перевозка пассажиров трамваями, млн. 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Пассажирооборот трамваев,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млн.пасс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./км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Перевозка пассажиров метрополитеном, млн. 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Пассажирооборот метрополитена,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млн.пасс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./км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грузоперевозок всеми видами транспорта общего пользования, кроме трубопроводного, млн. тонн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8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рабочих мест в транспортно-логистической сфере, тыс. человек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логистических центров в Республике Татарстан, единиц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дорог регионального значения Республики Татарстан, не отвечающих нормативным требованиям,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вес населенных пунктов, имеющих дороги с твердым покрытием до сети путей сообщения общего пользования,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14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дорог с асфальтобетонным покрытием к общей протяженности дорог общего пользования (федерального и регионального значения),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17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5056" y="57075"/>
            <a:ext cx="7943850" cy="6155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b="1" dirty="0">
                <a:solidFill>
                  <a:prstClr val="black"/>
                </a:solidFill>
              </a:rPr>
              <a:t>Индикаторы государственной </a:t>
            </a:r>
            <a:r>
              <a:rPr lang="ru-RU" sz="1400" b="1" dirty="0" smtClean="0">
                <a:solidFill>
                  <a:prstClr val="black"/>
                </a:solidFill>
              </a:rPr>
              <a:t>программы</a:t>
            </a:r>
            <a:r>
              <a:rPr lang="ru-RU" sz="1400" b="1" dirty="0">
                <a:solidFill>
                  <a:prstClr val="black"/>
                </a:solidFill>
              </a:rPr>
              <a:t/>
            </a:r>
            <a:br>
              <a:rPr lang="ru-RU" sz="1400" b="1" dirty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«Развитие транспортной системы Республики </a:t>
            </a:r>
            <a:r>
              <a:rPr lang="ru-RU" sz="1400" b="1" dirty="0">
                <a:solidFill>
                  <a:prstClr val="black"/>
                </a:solidFill>
              </a:rPr>
              <a:t>Т</a:t>
            </a:r>
            <a:r>
              <a:rPr lang="ru-RU" sz="1400" b="1" dirty="0" smtClean="0">
                <a:solidFill>
                  <a:prstClr val="black"/>
                </a:solidFill>
              </a:rPr>
              <a:t>атарстан" </a:t>
            </a:r>
            <a:r>
              <a:rPr lang="ru-RU" sz="1400" b="1" dirty="0">
                <a:solidFill>
                  <a:prstClr val="black"/>
                </a:solidFill>
              </a:rPr>
              <a:t>на </a:t>
            </a:r>
            <a:r>
              <a:rPr lang="ru-RU" sz="1400" b="1" dirty="0" smtClean="0">
                <a:solidFill>
                  <a:prstClr val="black"/>
                </a:solidFill>
              </a:rPr>
              <a:t>2014-2022 годы</a:t>
            </a:r>
          </a:p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prstClr val="black"/>
                </a:solidFill>
              </a:rPr>
              <a:t>(продолжение)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85469"/>
              </p:ext>
            </p:extLst>
          </p:nvPr>
        </p:nvGraphicFramePr>
        <p:xfrm>
          <a:off x="615056" y="834008"/>
          <a:ext cx="8366381" cy="5755005"/>
        </p:xfrm>
        <a:graphic>
          <a:graphicData uri="http://schemas.openxmlformats.org/drawingml/2006/table">
            <a:tbl>
              <a:tblPr/>
              <a:tblGrid>
                <a:gridCol w="4942237"/>
                <a:gridCol w="691576"/>
                <a:gridCol w="683142"/>
                <a:gridCol w="683142"/>
                <a:gridCol w="683142"/>
                <a:gridCol w="683142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Целевые показатели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ru-RU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(факт)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(план)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год (прогноз)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объектов транспортной инфраструктуры, прошедших категорирование и оценку уязвимости, от общего количества объектов транспортной инфраструктуры, подлежащих категорированию и оценке уязвимости в соответствии с приказом Минтранса России от 23.07.2014 N 196,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государственного задания на управление (дорожным хозяйством),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Выполнение государственного задания на управление (транспортом),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выполненных Министерством в установленные контрольные сроки поручений вышестоящих организаций в общем объеме поручений, для которых установлен срок исполнения,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выполненных Министерством персонифицированных поручений в общем количестве персонифицированных поручений, данных в нормативных правовых актах Республики Татарстан,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роста (снижения) производительности труда на крупных и средних предприятиях дорожно-транспортного комплекса к предыдущему году,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Темп роста (снижения) количества высокопроизводительных рабочих мест на крупных и средних предприятиях дорожно-транспортного комплекса к предыдущему году,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транспортных средств, относящихся к общественному транспорту, регулирование тарифов на услуги по перевозке на котором осуществляется Республикой Татарстан, в отношении которых проведены мероприятия по энергосбережению и повышению энергетической эффективности, в том числе по замещению бензина и дизельного топлива, используемых транспортными средствами в качестве моторного топлива, природным газом, газовыми смесями, сжиженным углеводородным газом, используемыми в качестве моторного топлива, и электрической энергией, ед.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транспортных средств, использующих природный газ, газовые смеси, сжиженный углеводородный газ в качестве моторного топлива, регулирование тарифов на услуги по перевозке на которых осуществляется Республикой Татарстан, ед.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15558" y="1378558"/>
            <a:ext cx="5222045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400" b="1" u="sng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1) Повышение продуктивности и устойчивости сельскохозяйственного производства и плодородия почв средствами комплексной мелиорации в условиях изменения климата и природных аномалий;                                                                                                                                   2) Повышение финансовой устойчивости товаропроизводителей агропромышленного комплекса;                                                                                         3)  Повышение продуктивности и устойчивости сельскохозяйственного производства и плодородия почв средствами комплексной мелиорации в условиях изменения климата и природных аномалий, повышение продукционного потенциала мелиорируемых земель и эффективного использования природных ресурсов;                                                                                                                                                                    4)  Устойчивое развитие сельских территорий.</a:t>
            </a:r>
            <a:endParaRPr lang="ru-RU" altLang="ru-RU" sz="14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0072" y="42382"/>
            <a:ext cx="794385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14. Государственная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 Республики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Татарстан «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Развитие сельского хозяйства и регулирование рынков сельскохозяйственной продукции, сырья и продовольствия в Республике Татарстан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2013 - 2020 годы»</a:t>
            </a:r>
            <a:endParaRPr lang="ru-RU" altLang="ru-RU" sz="16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220871"/>
              </p:ext>
            </p:extLst>
          </p:nvPr>
        </p:nvGraphicFramePr>
        <p:xfrm>
          <a:off x="692029" y="4416019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918 069,9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957 524,4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152 074,4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058 383,8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096 530,3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28" y="1735058"/>
            <a:ext cx="2816429" cy="21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6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559412"/>
              </p:ext>
            </p:extLst>
          </p:nvPr>
        </p:nvGraphicFramePr>
        <p:xfrm>
          <a:off x="592035" y="1038951"/>
          <a:ext cx="8469567" cy="53111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764407"/>
                <a:gridCol w="741032"/>
                <a:gridCol w="741032"/>
                <a:gridCol w="741032"/>
                <a:gridCol w="741032"/>
                <a:gridCol w="741032"/>
              </a:tblGrid>
              <a:tr h="154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9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производства продукции сельского хозяйства в хозяйствах всех категорий (в сопоставимых ценах), процентов  к предыдущему году, Процент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производства продукции растениеводства (в сопоставимых ценах), процентов к предыдущему году, Процент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производства продукции животноводства (в сопоставимых ценах), в процентах к предыдущему году, Процент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производства пищевых продуктов, включая напитки (в сопоставимых ценах), в процентах к предыдущему году, Процент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физического объема инвестиций (в основной капитал) за счет всех источников, Процент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Рентабельность сельскохозяйственных организаций (с учетом субсидий), процентов, Процент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Индекс производительности труда по крупным и средним предприятиям (добавленная стоимость на одного работника), процентов к предыдущему году, Процент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высокопроизводительных рабочих мест в среднегодовой численности занятого населения, процентов, Процент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3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Среднемесячная номинальная начисленная заработная плата в сельском хозяйстве (по сельскохозяйственным организациям, не относящимся к субъектам малого предпринимательства), рублей,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2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Удельный вес затрат на приобретение энергоресурсов в структуре затрат на основное производство продукции сельского хозяйства, процентов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15 918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16 779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17 295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19 188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21 942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00072" y="42382"/>
            <a:ext cx="7943850" cy="817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 «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Развитие сельского хозяйства и регулирование рынков сельскохозяйственной продукции, сырья и продовольствия в Республике Татарстан на 2013 - 2020 годы»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10743" y="995847"/>
            <a:ext cx="454371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altLang="ru-RU" sz="1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 профилактики, обнаружения и тушения лесных пожаров, защиты лесов от вредных организмов и неблагоприятных факторов;                                                                                                                                                                                                    2) Формирование условий для интенсификации использования лесов и качественного выполнения работ по использованию, охране, защите и воспроизводству лесов на территории Республики Татарстан;                                                                                                                                            3) Обеспечение эффективного воспроизводства лесов.</a:t>
            </a: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6100" y="71005"/>
            <a:ext cx="794385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15. Государственная 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 Республики Татарстан</a:t>
            </a:r>
            <a:endParaRPr lang="ru-RU" altLang="ru-RU" sz="1400" b="1" dirty="0">
              <a:solidFill>
                <a:prstClr val="black"/>
              </a:solidFill>
            </a:endParaRPr>
          </a:p>
          <a:p>
            <a:pPr algn="ctr"/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«Развитие лесного хозяйства Республики Татарстан на 2014-2020 годы»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215851"/>
            <a:ext cx="3546767" cy="236214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94286"/>
              </p:ext>
            </p:extLst>
          </p:nvPr>
        </p:nvGraphicFramePr>
        <p:xfrm>
          <a:off x="671006" y="4388795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655,30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120,6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183,80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027,30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585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541,40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4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29322"/>
              </p:ext>
            </p:extLst>
          </p:nvPr>
        </p:nvGraphicFramePr>
        <p:xfrm>
          <a:off x="546100" y="723482"/>
          <a:ext cx="8509412" cy="48996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658947"/>
                <a:gridCol w="770093"/>
                <a:gridCol w="770093"/>
                <a:gridCol w="770093"/>
                <a:gridCol w="770093"/>
                <a:gridCol w="770093"/>
              </a:tblGrid>
              <a:tr h="1774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Целевые показатели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лесных пожаров, ликвидированных в течение первых суток с момента обнаружения в общем количестве лесных пожаров,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86,310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площади земель лесного фонда, переданных в пользование, в общей площади земель лесного фонда,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25,600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24,900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Объем платежей в бюджетную систему Российской Федерации от использования лесов, расположенных на землях лесного фонда, в расчете на 1 га земель лесного фонда, рублей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163,400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168,900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176,600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176,600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Освоение расчетной лесосеки,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37,600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площади, проведенных санитарно-оздоровительных мероприятий к площади погибших поврежденных лесов,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56,900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Лесистость территории Республики Татарстан, процентов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17,500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Протяженность лесных дорог (противопожарных, лесохозяйственных),  км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площади  лесовосстановления к площади выбытия лесов в результате сплошных рубок и гибели лесов, процент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97,000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46100" y="71005"/>
            <a:ext cx="7943850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</a:t>
            </a:r>
            <a:r>
              <a:rPr lang="ru-RU" altLang="ru-RU" sz="14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r>
              <a:rPr lang="ru-RU" altLang="ru-RU" sz="1400" b="1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«Развитие</a:t>
            </a: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лесного хозяйства Республики Татарстан на 2014-2020 годы»</a:t>
            </a:r>
            <a:endParaRPr lang="ru-RU" altLang="ru-RU" sz="1400" b="1" u="sng" dirty="0">
              <a:solidFill>
                <a:prstClr val="black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119824" y="1975811"/>
            <a:ext cx="478929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1600" b="1" u="sng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altLang="ru-RU" sz="1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altLang="ru-RU" sz="16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максимальной эффективности управления государственным имуществом Республики Татарстан, его доходности и сохранности.</a:t>
            </a:r>
            <a:endParaRPr lang="ru-RU" altLang="ru-RU" sz="1600" dirty="0" smtClean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0069" y="132540"/>
            <a:ext cx="7943850" cy="740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16. Государственная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  Республики Татарстан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pPr algn="ctr">
              <a:lnSpc>
                <a:spcPts val="1500"/>
              </a:lnSpc>
            </a:pP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«Управление государственным имуществом Республики  Татарстан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2014 - 2020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годы»</a:t>
            </a:r>
          </a:p>
        </p:txBody>
      </p:sp>
      <p:pic>
        <p:nvPicPr>
          <p:cNvPr id="106498" name="Picture 2" descr="http://orrla.ru/upload/iblock/1f0/1f038c1324de76e6511c7de17c95e8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9" y="108567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27157"/>
              </p:ext>
            </p:extLst>
          </p:nvPr>
        </p:nvGraphicFramePr>
        <p:xfrm>
          <a:off x="714369" y="3949017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886 651,9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626,0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265,8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823,3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563,3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0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525169"/>
              </p:ext>
            </p:extLst>
          </p:nvPr>
        </p:nvGraphicFramePr>
        <p:xfrm>
          <a:off x="600069" y="991049"/>
          <a:ext cx="8429630" cy="505454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69135"/>
                <a:gridCol w="592099"/>
                <a:gridCol w="592099"/>
                <a:gridCol w="592099"/>
                <a:gridCol w="592099"/>
                <a:gridCol w="592099"/>
              </a:tblGrid>
              <a:tr h="3453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Целевые 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государственных унитарных предприятий и государственных учреждений, информация о составе имущества которых актуализирована в Реестре государственной собственности Республики Татарстан, в общем количестве государственных унитарных предприятий и государственных учреждений (без учета организаций-банкротов и находящихся в ликвидации), 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предприятий, финансово-хозяйственная деятельность которых проанализирована </a:t>
                      </a:r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Mинземимуществом</a:t>
                      </a: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РТ, в общем количестве предприятий, 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трудовых договоров с руководителями государственных унитарных предприятий со 100% выполнением условий договора в общем количестве трудовых договоров с руководителями государственных унитарных предприятий, 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бюджетного задания в части доходов от реализации и использования государственного имущества и земельных участков,</a:t>
                      </a:r>
                      <a:b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государственных учреждений, где была проведена проверка использования государственного имущества, в общем количестве государственных учреждений, 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4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количества объектов недвижимости, по которым проведена государственная регистрация права собственности Республики Татарстан, к количеству объектов недвижимости, запланированных к регистрации в собственность Республики Татарстан, 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количества транспортных средств, которым обеспечен выход в рейс, к общему количеству транспортных средств, закрепленных за ГБУ УМО, 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земельных участков, находящихся у государственных унитарных предприятий и государственных учреждений, зарегистрированных в собственность Республики Татарстан, в общем количестве земельных участков, находящихся у государственных унитарных предприятий и государственных учреждений, 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земельных участков, находящихся в пользовании государственных учреждений, у которых оформлено право постоянного бессрочного пользования, в общем количестве земельных участков, находящихся в пользовании государственных учреждений, %</a:t>
                      </a:r>
                    </a:p>
                  </a:txBody>
                  <a:tcPr marL="36000" marR="36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00069" y="37862"/>
            <a:ext cx="7943850" cy="740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«Управление государственным имуществом Республики  Татарстан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2014 - 2020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годы»</a:t>
            </a:r>
          </a:p>
        </p:txBody>
      </p:sp>
    </p:spTree>
    <p:extLst>
      <p:ext uri="{BB962C8B-B14F-4D97-AF65-F5344CB8AC3E}">
        <p14:creationId xmlns:p14="http://schemas.microsoft.com/office/powerpoint/2010/main" val="8489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73539"/>
              </p:ext>
            </p:extLst>
          </p:nvPr>
        </p:nvGraphicFramePr>
        <p:xfrm>
          <a:off x="600069" y="1081485"/>
          <a:ext cx="8373109" cy="40833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32464"/>
                <a:gridCol w="588129"/>
                <a:gridCol w="588129"/>
                <a:gridCol w="588129"/>
                <a:gridCol w="588129"/>
                <a:gridCol w="588129"/>
              </a:tblGrid>
              <a:tr h="29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Целевые показатели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74" marR="5674" marT="567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</a:t>
                      </a:r>
                      <a:r>
                        <a:rPr lang="ru-RU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7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ходатайств о переводе земель из одной категории в другую, по которым подготовлены проекты постановлений Кабинета Министров Республики Татарстан, в общем количестве поступивших ходатайств, за исключением тех, по которым отказано в рассмотрении, либо отказано в переводе земель согласно законодательству,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выполненных мероприятий по проведению государственной кадастровой оценки земельных участков и иных объектов недвижимости, а также землеустроительных работ в общем числе мероприятий по проведению государственной кадастровой оценки земельных участков и иных объектов недвижимости, а также землеустроительных работ,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реформированных предприятий (с законченными процедурами акционирования, ликвидации, реорганизации) в количестве предприятий, запланированных к реформированию,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объема инвестиций, внесенных в уставные капиталы организаций с государственным участием, к объему инвестиций, запланированному для внесения, %  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объема имущества, приобретенного в государственную собственность Республики Татарстан, к объему имущества, запланированному к приобретению в государственную собственность Республики Татарстан, %   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74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многодетных семей, получивших бесплатно земельные участки, в общем числе многодетных семей, вставших на учет для бесплатного предоставления земельного участка на начало отчетного года,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00069" y="37862"/>
            <a:ext cx="7943850" cy="5278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«Управление государственным имуществом Республики  Татарстан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2014 - 2020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годы»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36149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682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83019" y="1506400"/>
            <a:ext cx="4752528" cy="5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</a:rPr>
              <a:t>Цель </a:t>
            </a:r>
            <a:r>
              <a:rPr lang="ru-RU" sz="1400" dirty="0">
                <a:solidFill>
                  <a:prstClr val="black"/>
                </a:solidFill>
              </a:rPr>
              <a:t>- эффективное управление государственными финансами Республики Татарстан</a:t>
            </a:r>
          </a:p>
        </p:txBody>
      </p:sp>
      <p:sp>
        <p:nvSpPr>
          <p:cNvPr id="20" name="Овал 19"/>
          <p:cNvSpPr/>
          <p:nvPr/>
        </p:nvSpPr>
        <p:spPr>
          <a:xfrm>
            <a:off x="606407" y="2022007"/>
            <a:ext cx="2152675" cy="94892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Обеспечение </a:t>
            </a:r>
            <a:r>
              <a:rPr lang="ru-RU" sz="1100" dirty="0">
                <a:solidFill>
                  <a:prstClr val="black"/>
                </a:solidFill>
              </a:rPr>
              <a:t>долгосрочной сбалансированности и устойчивости бюджетной системы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3235879" y="2298488"/>
            <a:ext cx="2763564" cy="5279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black"/>
                </a:solidFill>
              </a:rPr>
              <a:t>Э</a:t>
            </a:r>
            <a:r>
              <a:rPr lang="ru-RU" sz="1100" dirty="0" smtClean="0">
                <a:solidFill>
                  <a:prstClr val="black"/>
                </a:solidFill>
              </a:rPr>
              <a:t>ффективное </a:t>
            </a:r>
            <a:r>
              <a:rPr lang="ru-RU" sz="1100" dirty="0">
                <a:solidFill>
                  <a:prstClr val="black"/>
                </a:solidFill>
              </a:rPr>
              <a:t>управление государственным долгом</a:t>
            </a:r>
          </a:p>
        </p:txBody>
      </p:sp>
      <p:sp>
        <p:nvSpPr>
          <p:cNvPr id="22" name="Овал 21"/>
          <p:cNvSpPr/>
          <p:nvPr/>
        </p:nvSpPr>
        <p:spPr>
          <a:xfrm>
            <a:off x="6287475" y="2010456"/>
            <a:ext cx="2672358" cy="89036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</a:rPr>
              <a:t>Повышение </a:t>
            </a:r>
            <a:r>
              <a:rPr lang="ru-RU" sz="1100" dirty="0">
                <a:solidFill>
                  <a:prstClr val="black"/>
                </a:solidFill>
              </a:rPr>
              <a:t>эффективности межбюджетных отношений с местными бюджетами</a:t>
            </a:r>
          </a:p>
        </p:txBody>
      </p:sp>
      <p:sp>
        <p:nvSpPr>
          <p:cNvPr id="23" name="Стрелка углом 22"/>
          <p:cNvSpPr/>
          <p:nvPr/>
        </p:nvSpPr>
        <p:spPr>
          <a:xfrm>
            <a:off x="1318923" y="1722424"/>
            <a:ext cx="864096" cy="299583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10800000" flipV="1">
            <a:off x="6941941" y="1722424"/>
            <a:ext cx="843798" cy="292374"/>
          </a:xfrm>
          <a:prstGeom prst="ben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Стрелка вверх 24"/>
          <p:cNvSpPr/>
          <p:nvPr/>
        </p:nvSpPr>
        <p:spPr>
          <a:xfrm>
            <a:off x="4500905" y="2010456"/>
            <a:ext cx="202394" cy="293807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980" y="357793"/>
            <a:ext cx="7943850" cy="5327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ru-RU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17. </a:t>
            </a:r>
            <a:r>
              <a:rPr lang="ru-RU" b="1" dirty="0">
                <a:solidFill>
                  <a:prstClr val="black"/>
                </a:solidFill>
              </a:rPr>
              <a:t>Государственная программа «Управление государственными финансами </a:t>
            </a:r>
            <a:r>
              <a:rPr lang="ru-RU" b="1" dirty="0" smtClean="0">
                <a:solidFill>
                  <a:prstClr val="black"/>
                </a:solidFill>
              </a:rPr>
              <a:t>Республики </a:t>
            </a:r>
            <a:r>
              <a:rPr lang="ru-RU" b="1" dirty="0">
                <a:solidFill>
                  <a:prstClr val="black"/>
                </a:solidFill>
              </a:rPr>
              <a:t>Татарстан на 2014 – 2020 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612153"/>
              </p:ext>
            </p:extLst>
          </p:nvPr>
        </p:nvGraphicFramePr>
        <p:xfrm>
          <a:off x="734357" y="3794844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551 934,4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154 254,4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995 888,0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8 929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860,8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848 805,1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8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6700" y="5953125"/>
            <a:ext cx="1257300" cy="904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80999" y="0"/>
            <a:ext cx="8391525" cy="69860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Расходы консолидированного бюджета Республики </a:t>
            </a:r>
            <a:r>
              <a:rPr lang="ru-RU" dirty="0" smtClean="0"/>
              <a:t>Татарстан в </a:t>
            </a:r>
            <a:r>
              <a:rPr lang="ru-RU" dirty="0"/>
              <a:t>отдельных секторах экономики и социальной сферы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расчете </a:t>
            </a:r>
            <a:r>
              <a:rPr lang="ru-RU" dirty="0" smtClean="0"/>
              <a:t>на </a:t>
            </a:r>
            <a:r>
              <a:rPr lang="ru-RU" dirty="0"/>
              <a:t>душу населения (рублей</a:t>
            </a:r>
            <a:r>
              <a:rPr lang="ru-RU" dirty="0" smtClean="0"/>
              <a:t>) за 2016 год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84769"/>
              </p:ext>
            </p:extLst>
          </p:nvPr>
        </p:nvGraphicFramePr>
        <p:xfrm>
          <a:off x="658026" y="698602"/>
          <a:ext cx="3975885" cy="589244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34153"/>
                <a:gridCol w="841732"/>
              </a:tblGrid>
              <a:tr h="240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Общеэкономические вопросы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304,87</a:t>
                      </a:r>
                    </a:p>
                  </a:txBody>
                  <a:tcPr marL="9525" marR="9525" marT="9525" marB="0" anchor="b"/>
                </a:tc>
              </a:tr>
              <a:tr h="197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Воспроизводство минерально-сырьевой базы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10,46</a:t>
                      </a:r>
                    </a:p>
                  </a:txBody>
                  <a:tcPr marL="9525" marR="9525" marT="9525" marB="0" anchor="b"/>
                </a:tc>
              </a:tr>
              <a:tr h="240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Сельское хозяйство и рыболовство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5 617,68</a:t>
                      </a:r>
                    </a:p>
                  </a:txBody>
                  <a:tcPr marL="9525" marR="9525" marT="9525" marB="0" anchor="b"/>
                </a:tc>
              </a:tr>
              <a:tr h="240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Водное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149,89</a:t>
                      </a:r>
                    </a:p>
                  </a:txBody>
                  <a:tcPr marL="9525" marR="9525" marT="9525" marB="0" anchor="b"/>
                </a:tc>
              </a:tr>
              <a:tr h="203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Лесное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287,46</a:t>
                      </a:r>
                    </a:p>
                  </a:txBody>
                  <a:tcPr marL="9525" marR="9525" marT="9525" marB="0" anchor="b"/>
                </a:tc>
              </a:tr>
              <a:tr h="2401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Транспорт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867,36</a:t>
                      </a:r>
                    </a:p>
                  </a:txBody>
                  <a:tcPr marL="9525" marR="9525" marT="9525" marB="0" anchor="b"/>
                </a:tc>
              </a:tr>
              <a:tr h="185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Дорожное хозяйство (дорожные фонды)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8 653,62</a:t>
                      </a:r>
                    </a:p>
                  </a:txBody>
                  <a:tcPr marL="9525" marR="9525" marT="9525" marB="0" anchor="b"/>
                </a:tc>
              </a:tr>
              <a:tr h="19013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Связь и информатика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471,33</a:t>
                      </a:r>
                    </a:p>
                  </a:txBody>
                  <a:tcPr marL="9525" marR="9525" marT="9525" marB="0" anchor="b"/>
                </a:tc>
              </a:tr>
              <a:tr h="23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Другие вопросы в области национальной экономики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1 740,80</a:t>
                      </a:r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</a:tr>
              <a:tr h="89302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</a:tr>
              <a:tr h="175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Жилищное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2 069,05</a:t>
                      </a:r>
                    </a:p>
                  </a:txBody>
                  <a:tcPr marL="9525" marR="9525" marT="9525" marB="0" anchor="b"/>
                </a:tc>
              </a:tr>
              <a:tr h="1709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Коммунальное хозяйство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1 567,18</a:t>
                      </a:r>
                    </a:p>
                  </a:txBody>
                  <a:tcPr marL="9525" marR="9525" marT="9525" marB="0" anchor="b"/>
                </a:tc>
              </a:tr>
              <a:tr h="179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Благоустройство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1 611,44</a:t>
                      </a:r>
                    </a:p>
                  </a:txBody>
                  <a:tcPr marL="9525" marR="9525" marT="9525" marB="0" anchor="b"/>
                </a:tc>
              </a:tr>
              <a:tr h="3371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 smtClean="0">
                          <a:effectLst/>
                          <a:latin typeface="+mn-lt"/>
                        </a:rPr>
                        <a:t>Другие вопросы в области жилищно-коммунального</a:t>
                      </a:r>
                      <a:r>
                        <a:rPr lang="ru-RU" sz="900" u="none" strike="noStrike" baseline="0" dirty="0" smtClean="0">
                          <a:effectLst/>
                          <a:latin typeface="+mn-lt"/>
                        </a:rPr>
                        <a:t> хозяйства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25,06</a:t>
                      </a:r>
                    </a:p>
                  </a:txBody>
                  <a:tcPr marL="9525" marR="9525" marT="9525" marB="0" anchor="b"/>
                </a:tc>
              </a:tr>
              <a:tr h="76912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</a:tr>
              <a:tr h="186734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Сбор, удаление отходов и очистка сточных вод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</a:t>
                      </a:r>
                    </a:p>
                  </a:txBody>
                  <a:tcPr marL="9525" marR="9525" marT="9525" marB="0" anchor="b"/>
                </a:tc>
              </a:tr>
              <a:tr h="384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Охрана объектов растительного и животного мира и среды их обитания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dirty="0" smtClean="0">
                          <a:effectLst/>
                          <a:latin typeface="+mn-lt"/>
                        </a:rPr>
                        <a:t>  </a:t>
                      </a:r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78,26</a:t>
                      </a:r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</a:tr>
              <a:tr h="25945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39,66</a:t>
                      </a:r>
                    </a:p>
                    <a:p>
                      <a:pPr marL="0" algn="r" defTabSz="685800" rtl="0" eaLnBrk="1" fontAlgn="b" latinLnBrk="0" hangingPunct="1"/>
                      <a:endParaRPr lang="ru-RU" sz="9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/>
                </a:tc>
              </a:tr>
              <a:tr h="86401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</a:tr>
              <a:tr h="1898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Дошкольное 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4 448,34</a:t>
                      </a:r>
                    </a:p>
                  </a:txBody>
                  <a:tcPr marL="9525" marR="9525" marT="9525" marB="0" anchor="b"/>
                </a:tc>
              </a:tr>
              <a:tr h="187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Общее 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10 656,81</a:t>
                      </a:r>
                    </a:p>
                  </a:txBody>
                  <a:tcPr marL="9525" marR="9525" marT="9525" marB="0" anchor="b"/>
                </a:tc>
              </a:tr>
              <a:tr h="205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Среднее профессиональное образование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1 112,56</a:t>
                      </a:r>
                    </a:p>
                  </a:txBody>
                  <a:tcPr marL="9525" marR="9525" marT="9525" marB="0" anchor="b"/>
                </a:tc>
              </a:tr>
              <a:tr h="364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97,64</a:t>
                      </a:r>
                    </a:p>
                  </a:txBody>
                  <a:tcPr marL="9525" marR="9525" marT="9525" marB="0" anchor="b"/>
                </a:tc>
              </a:tr>
              <a:tr h="333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Высшее и послевузовское профессиональное образование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111,25</a:t>
                      </a:r>
                    </a:p>
                  </a:txBody>
                  <a:tcPr marL="9525" marR="9525" marT="9525" marB="0" anchor="b"/>
                </a:tc>
              </a:tr>
              <a:tr h="267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+mn-lt"/>
                        </a:rPr>
                        <a:t>Молодежная политика и оздоровление детей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740,93</a:t>
                      </a:r>
                    </a:p>
                  </a:txBody>
                  <a:tcPr marL="9525" marR="9525" marT="9525" marB="0" anchor="b"/>
                </a:tc>
              </a:tr>
              <a:tr h="2563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Другие вопросы в области образования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1 462,54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11647"/>
              </p:ext>
            </p:extLst>
          </p:nvPr>
        </p:nvGraphicFramePr>
        <p:xfrm>
          <a:off x="4922377" y="698602"/>
          <a:ext cx="4012070" cy="589598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60293"/>
                <a:gridCol w="851777"/>
              </a:tblGrid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Культура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3 782,31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Кинематография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21,70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40,68</a:t>
                      </a:r>
                    </a:p>
                  </a:txBody>
                  <a:tcPr marL="9525" marR="9525" marT="9525" marB="0" anchor="b"/>
                </a:tc>
              </a:tr>
              <a:tr h="94037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Стационарная медицинская помощь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2 303,77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Амбулаторная помощь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394,74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Скорая медицинская помощь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92,25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Санаторно-оздоровительная помощь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b"/>
                </a:tc>
              </a:tr>
              <a:tr h="310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Заготовка, переработка, хранение и обеспечение безопасности донорской крови и ее компонентов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126,46</a:t>
                      </a:r>
                    </a:p>
                  </a:txBody>
                  <a:tcPr marL="9525" marR="9525" marT="9525" marB="0" anchor="b"/>
                </a:tc>
              </a:tr>
              <a:tr h="2307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Санитарно-эпидемиологическое благополучие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31,48</a:t>
                      </a:r>
                    </a:p>
                  </a:txBody>
                  <a:tcPr marL="9525" marR="9525" marT="9525" marB="0" anchor="b"/>
                </a:tc>
              </a:tr>
              <a:tr h="3247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Прикладные научные исследования в области здравоохранения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6,84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Другие вопросы в области здравоохранения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6 011,73</a:t>
                      </a:r>
                    </a:p>
                  </a:txBody>
                  <a:tcPr marL="9525" marR="9525" marT="9525" marB="0" anchor="b"/>
                </a:tc>
              </a:tr>
              <a:tr h="1075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>
                          <a:effectLst/>
                          <a:latin typeface="+mn-lt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</a:tr>
              <a:tr h="192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Пенсионное обеспечение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170,97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Социальное обслуживание населения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1 114,09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Социальное обеспечение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3 995,81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Охрана семьи и детства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1 116,47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62,26</a:t>
                      </a:r>
                    </a:p>
                  </a:txBody>
                  <a:tcPr marL="9525" marR="9525" marT="9525" marB="0" anchor="b"/>
                </a:tc>
              </a:tr>
              <a:tr h="97882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Физическая культура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1 209,01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Массовый спорт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60,34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+mn-lt"/>
                        </a:rPr>
                        <a:t>Спорт высших достижений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176,42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14,57</a:t>
                      </a:r>
                    </a:p>
                  </a:txBody>
                  <a:tcPr marL="9525" marR="9525" marT="9525" marB="0" anchor="b"/>
                </a:tc>
              </a:tr>
              <a:tr h="125962"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/>
                </a:tc>
              </a:tr>
              <a:tr h="22574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Телевидение и радиовещание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178,38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Периодическая печать и издательства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150,15</a:t>
                      </a:r>
                    </a:p>
                  </a:txBody>
                  <a:tcPr marL="9525" marR="9525" marT="9525" marB="0" anchor="b"/>
                </a:tc>
              </a:tr>
              <a:tr h="225746">
                <a:tc>
                  <a:txBody>
                    <a:bodyPr/>
                    <a:lstStyle/>
                    <a:p>
                      <a:pPr marL="0" algn="l" defTabSz="6858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средств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ru-RU" sz="9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4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682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8517" y="24774"/>
            <a:ext cx="7943850" cy="5278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altLang="ru-RU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sz="1400" b="1" dirty="0" smtClean="0">
                <a:solidFill>
                  <a:prstClr val="black"/>
                </a:solidFill>
              </a:rPr>
              <a:t>«</a:t>
            </a:r>
            <a:r>
              <a:rPr lang="ru-RU" sz="1400" b="1" dirty="0">
                <a:solidFill>
                  <a:prstClr val="black"/>
                </a:solidFill>
              </a:rPr>
              <a:t>Управление государственными финансами </a:t>
            </a:r>
            <a:r>
              <a:rPr lang="ru-RU" sz="1400" b="1" dirty="0" smtClean="0">
                <a:solidFill>
                  <a:prstClr val="black"/>
                </a:solidFill>
              </a:rPr>
              <a:t>Республики </a:t>
            </a:r>
            <a:r>
              <a:rPr lang="ru-RU" sz="1400" b="1" dirty="0">
                <a:solidFill>
                  <a:prstClr val="black"/>
                </a:solidFill>
              </a:rPr>
              <a:t>Татарстан на 2014 – 2020 годы»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224191"/>
              </p:ext>
            </p:extLst>
          </p:nvPr>
        </p:nvGraphicFramePr>
        <p:xfrm>
          <a:off x="518517" y="707261"/>
          <a:ext cx="8454033" cy="581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238"/>
                <a:gridCol w="621149"/>
                <a:gridCol w="621149"/>
                <a:gridCol w="690165"/>
                <a:gridCol w="690165"/>
                <a:gridCol w="655167"/>
              </a:tblGrid>
              <a:tr h="1675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целевые индикаторы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(факт)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(план)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2020год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(прогноз)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0395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Отношение дефицита бюджета РТ, рассчитанного исходя из доходов бюджета (без учета безвозмездных поступлений целевого характера из других бюджетов бюджетной системы) и расходов бюджета (без учета расходов, осуществляемых за счет безвозмездных поступлений целевого характера из других бюджетов бюджетной системы), к общему годовому объему доходов бюджета РТ (без учета безвозмездных поступлений целевого характера из других бюджетов бюджетной системы), %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1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Удельный вес расходов бюджета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РТ,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формируемых в рамках программ, в общем объеме расходов бюджета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РТ 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без учета субвенций),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94,9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89,6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84,8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81,0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расходов бюджета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РТ капитального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характера (без учета расходов капитального характера, осуществляемых за счет безвозмездных поступлений целевого характера из других бюджетов бюджетной системы), в общем объеме расходов бюджета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РТ</a:t>
                      </a:r>
                      <a:r>
                        <a:rPr lang="ru-RU" sz="11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(без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учета расходов, осуществляемых за счет безвозмездных поступлений целевого характера из других бюджетов бюджетной системы),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6,2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5,8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Темп роста объема налоговых и неналоговых доходов бюджета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РТ к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уровню предыдущего года, 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103,1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102,1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103,0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Объем налоговых и неналоговых доходов бюджета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РТ,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млрд. рублей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191,8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197,7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183,9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187,7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193,4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Объем налоговых и неналоговых доходов консолидированного бюджета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РТ,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млрд. рублей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233,9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237,2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224,1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228,6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235,1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518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Отношение объема государственного долга РТ по состоянию на 1 января года, следующего за отчетным, к общему годовому объему доходов бюджета РТ в отчетном финансовом году (без учета объемов безвозмездных поступлений), %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48,7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47,9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47,4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46,0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56">
                <a:tc>
                  <a:txBody>
                    <a:bodyPr/>
                    <a:lstStyle/>
                    <a:p>
                      <a:pPr algn="just"/>
                      <a:r>
                        <a:rPr lang="ru-RU" sz="11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Отношение закрепленных доходных источников местных бюджетов и межбюджетных трансфертов из бюджета РТ к необходимому объему расходов на решение вопросов местного значения при формировании межбюджетных отношений с местными бюджетами на очередной финансовый год и плановый период, %</a:t>
                      </a:r>
                      <a:endParaRPr lang="ru-RU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100,0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9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36052" y="979304"/>
            <a:ext cx="533518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Срок реализации</a:t>
            </a: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2014-201</a:t>
            </a:r>
            <a:r>
              <a:rPr lang="en-US" alt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годы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Цель: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1.Повышение эффективности исполнения государственными органами Республики Татарстан и органами местного самоуправления в Республике Татарстан возложенных на них полномочий.</a:t>
            </a:r>
            <a:endParaRPr lang="ru-RU" altLang="ru-RU" sz="1600" dirty="0" smtClean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2.Внедрение современных технологий в кадровую работу на государственной гражданской службе Республики Татарстан и муниципальной службе в Республике Татарстан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2775" y="74010"/>
            <a:ext cx="7943850" cy="7406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18. Государственная 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программа</a:t>
            </a:r>
            <a:endParaRPr lang="ru-RU" altLang="ru-RU" sz="1600" b="1" dirty="0">
              <a:solidFill>
                <a:prstClr val="black"/>
              </a:solidFill>
            </a:endParaRPr>
          </a:p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«Развитие государственной гражданской службы Республики Татарстан и муниципальной службы в Республике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Татарстан»</a:t>
            </a:r>
            <a:endParaRPr lang="ru-RU" altLang="ru-RU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156491"/>
            <a:ext cx="2691349" cy="2377358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99662"/>
              </p:ext>
            </p:extLst>
          </p:nvPr>
        </p:nvGraphicFramePr>
        <p:xfrm>
          <a:off x="612775" y="3875702"/>
          <a:ext cx="8058464" cy="1797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562,4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504,6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735,0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585,0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Программы завершено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9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2775" y="74010"/>
            <a:ext cx="7943850" cy="740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Развитие государственной гражданской службы Республики Татарстан и муниципальной службы в Республике </a:t>
            </a:r>
            <a:r>
              <a:rPr lang="ru-RU" altLang="ru-RU" sz="1600" b="1" dirty="0" smtClean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Татарстан»</a:t>
            </a:r>
            <a:endParaRPr lang="ru-RU" altLang="ru-RU" sz="1600" b="1" dirty="0">
              <a:solidFill>
                <a:prstClr val="black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89460"/>
              </p:ext>
            </p:extLst>
          </p:nvPr>
        </p:nvGraphicFramePr>
        <p:xfrm>
          <a:off x="612775" y="957168"/>
          <a:ext cx="7454455" cy="57470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87436"/>
                <a:gridCol w="1063998"/>
                <a:gridCol w="957129"/>
                <a:gridCol w="854580"/>
                <a:gridCol w="991312"/>
              </a:tblGrid>
              <a:tr h="364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</a:t>
                      </a: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г.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rtl="0" fontAlgn="ctr"/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г. (план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г.</a:t>
                      </a: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г.</a:t>
                      </a:r>
                    </a:p>
                    <a:p>
                      <a:pPr algn="ctr" rtl="0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2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государственных гражданских служащих, прошедших повышение квалификации, профессиональную переподготовку в соответствующем году, %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муниципальных служащих и лиц, замещающих муниципальные должности, прошедших повышение квалификации, профессиональную переподготовку в соответствующем году, %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377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лиц, включенных в кадровые резервы, формируемые в Республике Татарстан, прошедших подготовку (обучение, стажировку), в общем количестве лиц, включенных в кадровые резервы, формируемые в Республике Татарстан (нарастающим итогом), %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проведенных образовательных мероприятий, семинаров, совещаний, конференций по вопросам государственной гражданской службы и муниципальной службы, ед.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893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семинаров, совещаний, конференций по вопросам государственной гражданской службы и муниципальной службы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54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Подготовленные научно-методические, учебные и информационно-аналитические материалы для обеспечения практико-ориентированных методов обучения государственных гражданских служащих и муниципальных служащих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65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конкурса "Лучший государственный гражданский служащий Республики Татарстан"</a:t>
                      </a:r>
                    </a:p>
                  </a:txBody>
                  <a:tcPr marL="72000" marR="720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9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771900" y="1465069"/>
            <a:ext cx="511136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  <a:r>
              <a:rPr lang="en-US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Реализация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государственной национальной политики в Республике Татарстан, цивилизованное развитие представителей народов, проживающих на территории Республики Татарстан, сохранение межэтнического и межконфессионального мира и согласия, упрочение общероссийской гражданской идентичности (российской нации), успешная социокультурная адаптация и интеграция мигрантов</a:t>
            </a:r>
            <a:r>
              <a:rPr lang="en-US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220925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solidFill>
                  <a:prstClr val="black"/>
                </a:solidFill>
              </a:rPr>
              <a:t>19.Государственная </a:t>
            </a:r>
            <a:r>
              <a:rPr lang="ru-RU" sz="1600" b="1" dirty="0">
                <a:solidFill>
                  <a:prstClr val="black"/>
                </a:solidFill>
              </a:rPr>
              <a:t>программа "Реализация государственной национальной политики в Республике Татарстан на 2014 - 2020 годы</a:t>
            </a:r>
            <a:r>
              <a:rPr lang="ru-RU" sz="1600" b="1" dirty="0" smtClean="0">
                <a:solidFill>
                  <a:prstClr val="black"/>
                </a:solidFill>
              </a:rPr>
              <a:t>"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110594" name="Picture 2" descr="http://zgv119.net/wp-content/uploads/2013/03/druzh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58761"/>
            <a:ext cx="32289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69343"/>
              </p:ext>
            </p:extLst>
          </p:nvPr>
        </p:nvGraphicFramePr>
        <p:xfrm>
          <a:off x="713258" y="4478586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809,9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477,8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660,5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205,9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803,2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1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altLang="ru-RU" sz="16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Индикаторы государственной программы </a:t>
            </a:r>
            <a:r>
              <a:rPr lang="ru-RU" sz="1600" b="1" dirty="0" smtClean="0">
                <a:solidFill>
                  <a:prstClr val="black"/>
                </a:solidFill>
              </a:rPr>
              <a:t>"</a:t>
            </a:r>
            <a:r>
              <a:rPr lang="ru-RU" sz="1600" b="1" dirty="0">
                <a:solidFill>
                  <a:prstClr val="black"/>
                </a:solidFill>
              </a:rPr>
              <a:t>Реализация государственной национальной политики в Республике Татарстан на 2014 - 2020 годы</a:t>
            </a:r>
            <a:r>
              <a:rPr lang="ru-RU" sz="1600" b="1" dirty="0" smtClean="0">
                <a:solidFill>
                  <a:prstClr val="black"/>
                </a:solidFill>
              </a:rPr>
              <a:t>"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38708"/>
              </p:ext>
            </p:extLst>
          </p:nvPr>
        </p:nvGraphicFramePr>
        <p:xfrm>
          <a:off x="542925" y="1066561"/>
          <a:ext cx="8477250" cy="48418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335740"/>
                <a:gridCol w="1028302"/>
                <a:gridCol w="1028302"/>
                <a:gridCol w="1028302"/>
                <a:gridCol w="1028302"/>
                <a:gridCol w="1028302"/>
              </a:tblGrid>
              <a:tr h="375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показатели реализации государственной программы: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</a:p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год </a:t>
                      </a:r>
                    </a:p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Доля жителей республики, положительно оценивающих состояние межэтнических отношений в Республике Татарстан,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72,0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Уровень толерантного отношения к представителям другой национальности,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4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Численность участников мероприятий, направленных на этнокультурное развитие народов России и поддержку языкового многообразия, количество участников  - человек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897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215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14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627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221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529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849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Доля жителей республики, положительно оценивающих состояние межконфессиональных отношений в Республике Татарстан,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1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Доля жителей республики, удовлетворенных реализацией своих этнокультурных потребностей,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Количество муниципальных образований Республики Татарстан, реализующих программы, направленные на сохранение гражданского единства и гармонизацию межэтнических отношений в муниципальных образованиях Республики Татарстан, число программ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45,0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45,0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45,0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45,0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45,0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8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126210" y="1925061"/>
            <a:ext cx="466560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  <a:r>
              <a:rPr lang="en-US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Создание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условий для сохранения и развития национальной идентичности татарского народа в Республике Татарстан и за ее пределами</a:t>
            </a:r>
            <a:r>
              <a:rPr lang="en-US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63022" y="195242"/>
            <a:ext cx="794385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solidFill>
                  <a:prstClr val="black"/>
                </a:solidFill>
              </a:rPr>
              <a:t>20. Государственная </a:t>
            </a:r>
            <a:r>
              <a:rPr lang="ru-RU" sz="1600" b="1" dirty="0">
                <a:solidFill>
                  <a:prstClr val="black"/>
                </a:solidFill>
              </a:rPr>
              <a:t>программа Республики Татарстан "Сохранение национальной идентичности татарского народа (2014 – </a:t>
            </a:r>
            <a:r>
              <a:rPr lang="ru-RU" sz="1600" b="1" dirty="0" smtClean="0">
                <a:solidFill>
                  <a:prstClr val="black"/>
                </a:solidFill>
              </a:rPr>
              <a:t>201</a:t>
            </a:r>
            <a:r>
              <a:rPr lang="en-US" sz="1600" b="1" dirty="0" smtClean="0">
                <a:solidFill>
                  <a:prstClr val="black"/>
                </a:solidFill>
              </a:rPr>
              <a:t>9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>
                <a:solidFill>
                  <a:prstClr val="black"/>
                </a:solidFill>
              </a:rPr>
              <a:t>годы)"</a:t>
            </a:r>
            <a:endParaRPr lang="ru-RU" sz="1600" b="1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54" y="1239707"/>
            <a:ext cx="3257550" cy="24479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529458"/>
              </p:ext>
            </p:extLst>
          </p:nvPr>
        </p:nvGraphicFramePr>
        <p:xfrm>
          <a:off x="733354" y="4085111"/>
          <a:ext cx="8058464" cy="1797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698,0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330,0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097,1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298,4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Действие Программы завершено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646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600" b="1" dirty="0">
                <a:solidFill>
                  <a:prstClr val="black"/>
                </a:solidFill>
              </a:rPr>
              <a:t>Индикаторы государственной программы "Сохранение национальной идентичности татарского народа (2014 – </a:t>
            </a:r>
            <a:r>
              <a:rPr lang="ru-RU" sz="1600" b="1" dirty="0" smtClean="0">
                <a:solidFill>
                  <a:prstClr val="black"/>
                </a:solidFill>
              </a:rPr>
              <a:t>2019 </a:t>
            </a:r>
            <a:r>
              <a:rPr lang="ru-RU" sz="1600" b="1" dirty="0">
                <a:solidFill>
                  <a:prstClr val="black"/>
                </a:solidFill>
              </a:rPr>
              <a:t>годы)"</a:t>
            </a:r>
            <a:endParaRPr lang="ru-RU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5807"/>
              </p:ext>
            </p:extLst>
          </p:nvPr>
        </p:nvGraphicFramePr>
        <p:xfrm>
          <a:off x="542925" y="999876"/>
          <a:ext cx="8071236" cy="51739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476417"/>
                <a:gridCol w="1056860"/>
                <a:gridCol w="1110953"/>
                <a:gridCol w="1213503"/>
                <a:gridCol w="1213503"/>
              </a:tblGrid>
              <a:tr h="224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год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год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год</a:t>
                      </a:r>
                    </a:p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(прогноз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3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доли татар, проживающих в регионах Российской Федерации, владеющих татарским языком,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38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доли татар, проживающих в регионах Российской Федерации, признающих татарский язык родным,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27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учебно-методической, художественной литературы и материалов на электронных носителях, направляемых Республикой Татарстан татарским образовательным учреждениям и общественным организациям в регионы Российской Федерации и зарубежные страны, экземпляров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программ (планов) татарских общественных организаций регионов Российской Федерации и зарубежных стран по реализации Концепции сохранения этнической идентичности татарского народа, единиц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доли татар с актуализированными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этноаффилиативными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установками, %</a:t>
                      </a: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участников культурно-массовых мероприятий за пределами Республики Татарстан на территории Российской Федерации,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1 890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065966" y="1858136"/>
            <a:ext cx="46760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  <a:r>
              <a:rPr lang="en-US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Создание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условий для сохранения, изучения и развития татарского, русского и других языков в Республике Татарстан, а также татарского языка за пределами Республики Татарстан</a:t>
            </a:r>
            <a:r>
              <a:rPr lang="en-US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4" y="41785"/>
            <a:ext cx="8098657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prstClr val="black"/>
                </a:solidFill>
              </a:rPr>
              <a:t>21. Государственная </a:t>
            </a:r>
            <a:r>
              <a:rPr lang="ru-RU" b="1" dirty="0">
                <a:solidFill>
                  <a:prstClr val="black"/>
                </a:solidFill>
              </a:rPr>
              <a:t>программа </a:t>
            </a:r>
            <a:r>
              <a:rPr lang="ru-RU" b="1" dirty="0" smtClean="0">
                <a:solidFill>
                  <a:prstClr val="black"/>
                </a:solidFill>
              </a:rPr>
              <a:t>«Сохранение</a:t>
            </a:r>
            <a:r>
              <a:rPr lang="ru-RU" b="1" dirty="0">
                <a:solidFill>
                  <a:prstClr val="black"/>
                </a:solidFill>
              </a:rPr>
              <a:t>, изучение и развитие государственных языков Республики Татарстан и других языков в Республике Татарстан на 2014 – </a:t>
            </a:r>
            <a:r>
              <a:rPr lang="ru-RU" b="1" dirty="0" smtClean="0">
                <a:solidFill>
                  <a:prstClr val="black"/>
                </a:solidFill>
              </a:rPr>
              <a:t>2020 годы»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01" y="1457243"/>
            <a:ext cx="3187840" cy="212522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251112"/>
              </p:ext>
            </p:extLst>
          </p:nvPr>
        </p:nvGraphicFramePr>
        <p:xfrm>
          <a:off x="683601" y="3876775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277,8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500,0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250,0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r>
                        <a:rPr lang="ru-RU" sz="1800" b="1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</a:t>
                      </a:r>
                      <a:r>
                        <a:rPr lang="ru-RU" sz="1800" b="1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610,0</a:t>
                      </a:r>
                      <a:endParaRPr lang="ru-RU" sz="18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42924" y="41785"/>
            <a:ext cx="8098657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sz="1200" b="1" dirty="0">
                <a:solidFill>
                  <a:prstClr val="black"/>
                </a:solidFill>
              </a:rPr>
              <a:t>Индикаторы государственной программы </a:t>
            </a:r>
            <a:r>
              <a:rPr lang="ru-RU" sz="1200" b="1" dirty="0" smtClean="0">
                <a:solidFill>
                  <a:prstClr val="black"/>
                </a:solidFill>
              </a:rPr>
              <a:t> "</a:t>
            </a:r>
            <a:r>
              <a:rPr lang="ru-RU" sz="1200" b="1" dirty="0">
                <a:solidFill>
                  <a:prstClr val="black"/>
                </a:solidFill>
              </a:rPr>
              <a:t>Сохранение, изучение и развитие государственных языков Республики Татарстан и других языков в Республике Татарстан на 2014 – </a:t>
            </a:r>
            <a:r>
              <a:rPr lang="ru-RU" sz="1200" b="1" dirty="0" smtClean="0">
                <a:solidFill>
                  <a:prstClr val="black"/>
                </a:solidFill>
              </a:rPr>
              <a:t>2020 годы"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63482"/>
              </p:ext>
            </p:extLst>
          </p:nvPr>
        </p:nvGraphicFramePr>
        <p:xfrm>
          <a:off x="542924" y="656193"/>
          <a:ext cx="8477251" cy="59807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760123"/>
                <a:gridCol w="665434"/>
                <a:gridCol w="816670"/>
                <a:gridCol w="776340"/>
                <a:gridCol w="736010"/>
                <a:gridCol w="722674"/>
              </a:tblGrid>
              <a:tr h="417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Целевые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показатели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 год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(факт)</a:t>
                      </a: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 год</a:t>
                      </a:r>
                    </a:p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(план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 год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(прогноз)</a:t>
                      </a: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</a:p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 год</a:t>
                      </a:r>
                    </a:p>
                    <a:p>
                      <a:pPr algn="ctr" font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(прогноз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33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структурных подразделений органов государственной власти и органов местного самоуправления, к функциям которых отнесены вопросы реализации законодательства о языках Республики Татарстан и Программы, единиц</a:t>
                      </a:r>
                      <a:endParaRPr lang="ru-RU" sz="98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Соотношение аудиовизуальной информации на государственных языках Республики Татарстан в сфере государственного и муниципального управления, инфокоммуникационной сфере и сфере услуг, процентов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35/65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40/60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45/55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50/50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50/51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охвата обучением и воспитанием детей татарской национальности на родном татарском языке в дошкольных образовательных организациях, процентов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охвата обучением детей татарской национальности на родном татарском языке в общеобразовательных организациях, процентов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охвата обучением детей русской национальности на родном русском языке в общеобразовательных организациях, процентов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созданных и введенных в действие образовательно-культурных татарских центров - филиалов Института </a:t>
                      </a:r>
                      <a:r>
                        <a:rPr lang="ru-RU" sz="98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Каюма</a:t>
                      </a:r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8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Насыри</a:t>
                      </a:r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единиц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результатов фундаментальных научных исследований в области татарской филологии, внедренных в практику, единиц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научных монографий по русской филологии, подготовленных учеными Республики Татарстан, единиц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оцифрованных документов печатного (письменного) наследия русского и татарского народов, хранящихся в архивах, научных центрах, библиотеках республики, процентов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национальных воскресных школ в Республике Татарстан, единиц</a:t>
                      </a:r>
                      <a:endParaRPr lang="ru-RU" sz="98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СМИ Республики Татарстан: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1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татарском языке;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языках представителей народов, проживающих в Республике Татарстан, процентов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совокупного фонда общедоступных библиотек республики на языках народов Республики Татарстан и Российской Федерации, кроме русского, процентов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3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публикаций в СМИ о языковой ситуации в Республике Татарстан и ходе реализации Программы, единиц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8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8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проведенных исследований динамики этноязыковой ситуации в Республике Татарстан и анализа эффективности выполнения Программы, единиц</a:t>
                      </a:r>
                      <a:endParaRPr lang="ru-RU" sz="98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43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81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310743" y="1942198"/>
            <a:ext cx="45000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>
                <a:solidFill>
                  <a:prstClr val="black"/>
                </a:solidFill>
                <a:ea typeface="Times New Roman" panose="02020603050405020304" pitchFamily="18" charset="0"/>
              </a:rPr>
              <a:t>Цель</a:t>
            </a:r>
            <a:r>
              <a:rPr lang="ru-RU" altLang="ru-RU" sz="1600" b="1" u="sng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: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Обеспечение </a:t>
            </a:r>
            <a:r>
              <a:rPr lang="ru-RU" altLang="ru-RU" sz="1600" dirty="0">
                <a:solidFill>
                  <a:prstClr val="black"/>
                </a:solidFill>
                <a:ea typeface="Times New Roman" panose="02020603050405020304" pitchFamily="18" charset="0"/>
              </a:rPr>
              <a:t>устойчивого снижения уровня негативного воздействия автомобильного транспорта на окружающую среду и здоровье населения и достижение наибольшей экономической эффективности перевозок автотранспортными средствами </a:t>
            </a:r>
            <a:endParaRPr lang="ru-RU" alt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42925" y="195242"/>
            <a:ext cx="794385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ru-RU" b="1" dirty="0" smtClean="0">
                <a:solidFill>
                  <a:prstClr val="black"/>
                </a:solidFill>
              </a:rPr>
              <a:t>22. Государственная </a:t>
            </a:r>
            <a:r>
              <a:rPr lang="ru-RU" b="1" dirty="0">
                <a:solidFill>
                  <a:prstClr val="black"/>
                </a:solidFill>
              </a:rPr>
              <a:t>программа "Развитие рынка газомоторного топлива в Республике Татарстан на 2013 – 2023 годы"</a:t>
            </a:r>
          </a:p>
        </p:txBody>
      </p:sp>
      <p:pic>
        <p:nvPicPr>
          <p:cNvPr id="113666" name="Picture 2" descr="http://italgas77.ru/img/thumbs/origs/1027/360x240x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8" y="1699528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380983"/>
              </p:ext>
            </p:extLst>
          </p:nvPr>
        </p:nvGraphicFramePr>
        <p:xfrm>
          <a:off x="752318" y="4238515"/>
          <a:ext cx="8058464" cy="1544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081"/>
                <a:gridCol w="1572081"/>
                <a:gridCol w="1572081"/>
                <a:gridCol w="1572081"/>
                <a:gridCol w="1770140"/>
              </a:tblGrid>
              <a:tr h="518633">
                <a:tc gridSpan="5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Объем финансирования государственной программы (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тыс.рублей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44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(факт)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45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890,9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12 776,7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698,7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375,4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815,8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0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Ф РТ 20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1C5"/>
      </a:accent1>
      <a:accent2>
        <a:srgbClr val="DA1B23"/>
      </a:accent2>
      <a:accent3>
        <a:srgbClr val="138815"/>
      </a:accent3>
      <a:accent4>
        <a:srgbClr val="A6A6A6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47608</TotalTime>
  <Words>25880</Words>
  <Application>Microsoft Office PowerPoint</Application>
  <PresentationFormat>Экран (4:3)</PresentationFormat>
  <Paragraphs>6133</Paragraphs>
  <Slides>128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128</vt:i4>
      </vt:variant>
    </vt:vector>
  </HeadingPairs>
  <TitlesOfParts>
    <vt:vector size="130" baseType="lpstr">
      <vt:lpstr>Тема Office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Семен Сингаевский</dc:creator>
  <cp:lastModifiedBy>Гулюза Гимадиева</cp:lastModifiedBy>
  <cp:revision>1270</cp:revision>
  <cp:lastPrinted>2018-02-14T06:22:50Z</cp:lastPrinted>
  <dcterms:created xsi:type="dcterms:W3CDTF">2015-08-31T08:00:32Z</dcterms:created>
  <dcterms:modified xsi:type="dcterms:W3CDTF">2018-02-14T06:23:36Z</dcterms:modified>
</cp:coreProperties>
</file>